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70" r:id="rId3"/>
    <p:sldId id="382" r:id="rId5"/>
    <p:sldId id="392" r:id="rId6"/>
    <p:sldId id="388" r:id="rId7"/>
    <p:sldId id="383" r:id="rId8"/>
    <p:sldId id="389" r:id="rId9"/>
    <p:sldId id="390" r:id="rId10"/>
    <p:sldId id="398" r:id="rId11"/>
    <p:sldId id="381" r:id="rId12"/>
    <p:sldId id="396" r:id="rId13"/>
    <p:sldId id="379" r:id="rId14"/>
  </p:sldIdLst>
  <p:sldSz cx="12195175"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09385"/>
    <a:srgbClr val="414455"/>
    <a:srgbClr val="5C5F6E"/>
    <a:srgbClr val="A08C8C"/>
    <a:srgbClr val="BEC0C8"/>
    <a:srgbClr val="C63D14"/>
    <a:srgbClr val="F7F7F8"/>
    <a:srgbClr val="E5E6E7"/>
    <a:srgbClr val="A08C85"/>
    <a:srgbClr val="8E81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05" autoAdjust="0"/>
    <p:restoredTop sz="78867" autoAdjust="0"/>
  </p:normalViewPr>
  <p:slideViewPr>
    <p:cSldViewPr showGuides="1">
      <p:cViewPr varScale="1">
        <p:scale>
          <a:sx n="126" d="100"/>
          <a:sy n="126" d="100"/>
        </p:scale>
        <p:origin x="2152" y="200"/>
      </p:cViewPr>
      <p:guideLst>
        <p:guide orient="horz"/>
        <p:guide pos="7243"/>
      </p:guideLst>
    </p:cSldViewPr>
  </p:slideViewPr>
  <p:notesTextViewPr>
    <p:cViewPr>
      <p:scale>
        <a:sx n="140" d="100"/>
        <a:sy n="14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6FEB9A-23AB-4D00-A72E-AD507B0F165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E6CF1A-E888-4A07-B96A-456D0CF6948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各位老师下午好，我们项目名称是“知道”</a:t>
            </a:r>
            <a:r>
              <a:rPr lang="en-US" altLang="zh-CN" dirty="0"/>
              <a:t>——</a:t>
            </a:r>
            <a:r>
              <a:rPr lang="zh-CN" altLang="en-US" dirty="0"/>
              <a:t>知识图谱共享系统，团队由五位成员组成，我是负责人张洪胤。</a:t>
            </a:r>
            <a:endParaRPr lang="en-US" altLang="zh-CN"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000000"/>
                </a:solidFill>
                <a:effectLst/>
                <a:latin typeface="Arial Unicode MS" panose="020B0604020202020204" charset="-122"/>
                <a:ea typeface="华文仿宋" panose="02010600040101010101" pitchFamily="2" charset="-122"/>
              </a:rPr>
              <a:t>在后续计划中，我们将尝试提供更优质的服务，包括提供游客访问的模式、优化平台智能推理效果、明确不同级别的数据服务等等。</a:t>
            </a:r>
            <a:endParaRPr lang="en-US" altLang="zh-CN" sz="1800" dirty="0">
              <a:solidFill>
                <a:srgbClr val="000000"/>
              </a:solidFill>
              <a:effectLst/>
              <a:latin typeface="Arial Unicode MS" panose="020B0604020202020204" charset="-122"/>
              <a:ea typeface="华文仿宋" panose="0201060004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000000"/>
                </a:solidFill>
                <a:effectLst/>
                <a:latin typeface="Arial Unicode MS" panose="020B0604020202020204" charset="-122"/>
                <a:ea typeface="华文仿宋" panose="02010600040101010101" pitchFamily="2" charset="-122"/>
              </a:rPr>
              <a:t>此外，我们还将尝试推动产品整体发展，扩展平台现有知识图谱内容，并且进行用户的引流，尝试进行社区建设。此外在发展过程中，还需要深入调研同类型的产品</a:t>
            </a:r>
            <a:r>
              <a:rPr lang="zh-CN" altLang="en-US" sz="1800">
                <a:solidFill>
                  <a:srgbClr val="000000"/>
                </a:solidFill>
                <a:effectLst/>
                <a:latin typeface="Arial Unicode MS" panose="020B0604020202020204" charset="-122"/>
                <a:ea typeface="华文仿宋" panose="02010600040101010101" pitchFamily="2" charset="-122"/>
              </a:rPr>
              <a:t>与市场环境。</a:t>
            </a:r>
            <a:endParaRPr lang="en-US" altLang="zh-CN" sz="1800" dirty="0">
              <a:solidFill>
                <a:srgbClr val="000000"/>
              </a:solidFill>
              <a:effectLst/>
              <a:latin typeface="Arial Unicode MS" panose="020B0604020202020204" charset="-122"/>
              <a:ea typeface="华文仿宋" panose="02010600040101010101" pitchFamily="2" charset="-122"/>
            </a:endParaRPr>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000000"/>
                </a:solidFill>
                <a:effectLst/>
                <a:latin typeface="Arial Unicode MS" panose="020B0604020202020204" charset="-122"/>
                <a:ea typeface="华文仿宋" panose="02010600040101010101" pitchFamily="2" charset="-122"/>
              </a:rPr>
              <a:t>以上是我答辩的全部内容，谢谢各位老师</a:t>
            </a:r>
            <a:endParaRPr lang="en-US" altLang="zh-CN" dirty="0"/>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000000"/>
                </a:solidFill>
                <a:effectLst/>
                <a:latin typeface="Arial Unicode MS" panose="020B0604020202020204" charset="-122"/>
                <a:ea typeface="华文仿宋" panose="02010600040101010101" pitchFamily="2" charset="-122"/>
              </a:rPr>
              <a:t>根据沙利文数据中心的数据显示，我们可以看到中国知识图谱行业市场规模在逐渐扩大，“知道”</a:t>
            </a:r>
            <a:r>
              <a:rPr lang="en-US" altLang="zh-CN" sz="1800" dirty="0">
                <a:solidFill>
                  <a:srgbClr val="000000"/>
                </a:solidFill>
                <a:effectLst/>
                <a:latin typeface="Arial Unicode MS" panose="020B0604020202020204" charset="-122"/>
                <a:ea typeface="华文仿宋" panose="02010600040101010101" pitchFamily="2" charset="-122"/>
              </a:rPr>
              <a:t>——</a:t>
            </a:r>
            <a:r>
              <a:rPr lang="zh-CN" altLang="en-US" sz="1800" dirty="0">
                <a:solidFill>
                  <a:srgbClr val="000000"/>
                </a:solidFill>
                <a:effectLst/>
                <a:latin typeface="Arial Unicode MS" panose="020B0604020202020204" charset="-122"/>
                <a:ea typeface="华文仿宋" panose="02010600040101010101" pitchFamily="2" charset="-122"/>
              </a:rPr>
              <a:t>知识图谱共享系统也就应运而生。</a:t>
            </a:r>
            <a:endParaRPr lang="en-US" altLang="zh-CN" sz="1800" dirty="0">
              <a:solidFill>
                <a:srgbClr val="000000"/>
              </a:solidFill>
              <a:effectLst/>
              <a:latin typeface="Arial Unicode MS" panose="020B0604020202020204" charset="-122"/>
              <a:ea typeface="华文仿宋" panose="0201060004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000000"/>
                </a:solidFill>
                <a:effectLst/>
                <a:latin typeface="Arial Unicode MS" panose="020B0604020202020204" charset="-122"/>
                <a:ea typeface="华文仿宋" panose="02010600040101010101" pitchFamily="2" charset="-122"/>
              </a:rPr>
              <a:t>在项目过程中，我们调研了阿里知识图谱等四个产品，深入了解了他们的产品特点，吸取了一站式服务、文本处理、关键词提取、共享图库等产品优势，尝试解决了不提供智能推理的产品劣势。</a:t>
            </a:r>
            <a:endParaRPr lang="en-US" altLang="zh-CN" sz="1800" dirty="0">
              <a:solidFill>
                <a:srgbClr val="000000"/>
              </a:solidFill>
              <a:effectLst/>
              <a:latin typeface="Arial Unicode MS" panose="020B0604020202020204" charset="-122"/>
              <a:ea typeface="华文仿宋" panose="02010600040101010101" pitchFamily="2" charset="-122"/>
            </a:endParaRPr>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000000"/>
                </a:solidFill>
                <a:effectLst/>
                <a:latin typeface="Arial Unicode MS" panose="020B0604020202020204" charset="-122"/>
                <a:ea typeface="华文仿宋" panose="02010600040101010101" pitchFamily="2" charset="-122"/>
              </a:rPr>
              <a:t>本系统目的是将知识的需求者、拥有者和分享者在平台中流动转化起来，将平台的弱支持者，通过平台共建转化为强支持者，从而将知识在平台上流动起来，形成闭环。</a:t>
            </a:r>
            <a:endParaRPr lang="en-US" altLang="zh-CN" sz="1800" dirty="0">
              <a:solidFill>
                <a:srgbClr val="000000"/>
              </a:solidFill>
              <a:effectLst/>
              <a:latin typeface="Arial Unicode MS" panose="020B0604020202020204" charset="-122"/>
              <a:ea typeface="华文仿宋" panose="02010600040101010101" pitchFamily="2" charset="-122"/>
            </a:endParaRPr>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000000"/>
                </a:solidFill>
                <a:effectLst/>
                <a:latin typeface="Arial Unicode MS" panose="020B0604020202020204" charset="-122"/>
                <a:ea typeface="华文仿宋" panose="02010600040101010101" pitchFamily="2" charset="-122"/>
              </a:rPr>
              <a:t>本系统希望能够便利每一个知识的需求者，通过共享知识图谱和权限管理搭建起图谱广场，让群体的智慧不再停留纸面，在这里每一个用户都可以搜索、发现新的共享知识图谱。知识图谱的概念类图如右图所示。</a:t>
            </a:r>
            <a:endParaRPr lang="en-US" altLang="zh-CN" sz="1800" dirty="0">
              <a:solidFill>
                <a:srgbClr val="000000"/>
              </a:solidFill>
              <a:effectLst/>
              <a:latin typeface="Arial Unicode MS" panose="020B0604020202020204" charset="-122"/>
              <a:ea typeface="华文仿宋" panose="02010600040101010101" pitchFamily="2" charset="-122"/>
            </a:endParaRPr>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000000"/>
                </a:solidFill>
                <a:effectLst/>
                <a:latin typeface="Arial Unicode MS" panose="020B0604020202020204" charset="-122"/>
                <a:ea typeface="华文仿宋" panose="02010600040101010101" pitchFamily="2" charset="-122"/>
              </a:rPr>
              <a:t>进一步，本系统希望便利每一个知识拥有者，可视化的图谱编辑、查询和分析，让每一个用户可以拿起自己的画笔，绘制出自己的知识疆域。在这里用户可以对每一个知识图谱进行可视化编辑，包括修改文件内部的值。用户也可以在网页上进行双击进行探索。</a:t>
            </a:r>
            <a:endParaRPr lang="en-US" altLang="zh-CN" sz="1800" dirty="0">
              <a:solidFill>
                <a:srgbClr val="000000"/>
              </a:solidFill>
              <a:effectLst/>
              <a:latin typeface="Arial Unicode MS" panose="020B0604020202020204" charset="-122"/>
              <a:ea typeface="华文仿宋" panose="02010600040101010101" pitchFamily="2" charset="-122"/>
            </a:endParaRPr>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000000"/>
                </a:solidFill>
                <a:effectLst/>
                <a:latin typeface="Arial Unicode MS" panose="020B0604020202020204" charset="-122"/>
                <a:ea typeface="华文仿宋" panose="02010600040101010101" pitchFamily="2" charset="-122"/>
              </a:rPr>
              <a:t>最后，</a:t>
            </a:r>
            <a:r>
              <a:rPr lang="en-US" altLang="zh-CN" sz="1800" dirty="0">
                <a:solidFill>
                  <a:srgbClr val="000000"/>
                </a:solidFill>
                <a:effectLst/>
                <a:latin typeface="Arial Unicode MS" panose="020B0604020202020204" charset="-122"/>
                <a:ea typeface="华文仿宋" panose="02010600040101010101" pitchFamily="2" charset="-122"/>
              </a:rPr>
              <a:t>COIN</a:t>
            </a:r>
            <a:r>
              <a:rPr lang="zh-CN" altLang="en-US" sz="1800" dirty="0">
                <a:solidFill>
                  <a:srgbClr val="000000"/>
                </a:solidFill>
                <a:effectLst/>
                <a:latin typeface="Arial Unicode MS" panose="020B0604020202020204" charset="-122"/>
                <a:ea typeface="华文仿宋" panose="02010600040101010101" pitchFamily="2" charset="-122"/>
              </a:rPr>
              <a:t>系统希望能便利每一个知识分享者，帮助用户唤醒自己尘封的记忆，同时也可以找到图谱广场中未曾发现的精彩。通过搜素功能，用户可以对本图谱、修改权限和访问权限的图谱进行应用，最大程度上将知识使用起来。</a:t>
            </a:r>
            <a:endParaRPr lang="en-US" altLang="zh-CN" sz="1800" dirty="0">
              <a:solidFill>
                <a:srgbClr val="000000"/>
              </a:solidFill>
              <a:effectLst/>
              <a:latin typeface="Arial Unicode MS" panose="020B0604020202020204" charset="-122"/>
              <a:ea typeface="华文仿宋" panose="02010600040101010101" pitchFamily="2" charset="-122"/>
            </a:endParaRPr>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000000"/>
                </a:solidFill>
                <a:effectLst/>
                <a:latin typeface="Arial Unicode MS" panose="020B0604020202020204" charset="-122"/>
                <a:ea typeface="华文仿宋" panose="02010600040101010101" pitchFamily="2" charset="-122"/>
              </a:rPr>
              <a:t>本系统未来将会应用在知识发现、笔记管理、智能搜索等多个场景中，通过自建币值体系和会员机制，结合流量运营和社区管理等方式培养用户养成“知识付费”的习惯，从而形成获取知识到构建知识再到分享知识的闭环逻辑。</a:t>
            </a:r>
            <a:endParaRPr lang="en-US" altLang="zh-CN" sz="1800" dirty="0">
              <a:solidFill>
                <a:srgbClr val="000000"/>
              </a:solidFill>
              <a:effectLst/>
              <a:latin typeface="Arial Unicode MS" panose="020B0604020202020204" charset="-122"/>
              <a:ea typeface="华文仿宋" panose="02010600040101010101" pitchFamily="2" charset="-122"/>
            </a:endParaRPr>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000000"/>
                </a:solidFill>
                <a:effectLst/>
                <a:latin typeface="Arial Unicode MS" panose="020B0604020202020204" charset="-122"/>
                <a:ea typeface="华文仿宋" panose="02010600040101010101" pitchFamily="2" charset="-122"/>
              </a:rPr>
              <a:t>目前，我们团队共有</a:t>
            </a:r>
            <a:r>
              <a:rPr lang="en-US" altLang="zh-CN" sz="1800" dirty="0">
                <a:solidFill>
                  <a:srgbClr val="000000"/>
                </a:solidFill>
                <a:effectLst/>
                <a:latin typeface="Arial Unicode MS" panose="020B0604020202020204" charset="-122"/>
                <a:ea typeface="华文仿宋" panose="02010600040101010101" pitchFamily="2" charset="-122"/>
              </a:rPr>
              <a:t>5</a:t>
            </a:r>
            <a:r>
              <a:rPr lang="zh-CN" altLang="en-US" sz="1800" dirty="0">
                <a:solidFill>
                  <a:srgbClr val="000000"/>
                </a:solidFill>
                <a:effectLst/>
                <a:latin typeface="Arial Unicode MS" panose="020B0604020202020204" charset="-122"/>
                <a:ea typeface="华文仿宋" panose="02010600040101010101" pitchFamily="2" charset="-122"/>
              </a:rPr>
              <a:t>名同学，均有一定的技术背景，根据每位同学擅长的方向不同，我们进行了简要的分工。我作为总负责，主要负责完成各方面的沟通和项目管理工作。薛宗耀同学是我们的技术部负责人，擅长进行科研和前端开发。周也丁同学是我们的人力资源部负责人和财务部负责人。张越是我们的市场部负责人，能够协调技术和产品。魏沐昊是我们的人力资源部负责人，统筹团队内建和协调工作，</a:t>
            </a:r>
            <a:endParaRPr lang="en-US" altLang="zh-CN" sz="1800" dirty="0">
              <a:solidFill>
                <a:srgbClr val="000000"/>
              </a:solidFill>
              <a:effectLst/>
              <a:latin typeface="Arial Unicode MS" panose="020B0604020202020204" charset="-122"/>
              <a:ea typeface="华文仿宋" panose="02010600040101010101" pitchFamily="2" charset="-122"/>
            </a:endParaRPr>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000000"/>
                </a:solidFill>
                <a:effectLst/>
                <a:latin typeface="Arial Unicode MS" panose="020B0604020202020204" charset="-122"/>
                <a:ea typeface="华文仿宋" panose="02010600040101010101" pitchFamily="2" charset="-122"/>
              </a:rPr>
              <a:t>接下来我将介绍“知道”系统整体的实现情况。在技术上，</a:t>
            </a:r>
            <a:r>
              <a:rPr lang="en-US" altLang="zh-CN" sz="1800" dirty="0">
                <a:solidFill>
                  <a:srgbClr val="000000"/>
                </a:solidFill>
                <a:effectLst/>
                <a:latin typeface="Arial Unicode MS" panose="020B0604020202020204" charset="-122"/>
                <a:ea typeface="华文仿宋" panose="02010600040101010101" pitchFamily="2" charset="-122"/>
              </a:rPr>
              <a:t>COIN</a:t>
            </a:r>
            <a:r>
              <a:rPr lang="zh-CN" altLang="en-US" sz="1800" dirty="0">
                <a:solidFill>
                  <a:srgbClr val="000000"/>
                </a:solidFill>
                <a:effectLst/>
                <a:latin typeface="Arial Unicode MS" panose="020B0604020202020204" charset="-122"/>
                <a:ea typeface="华文仿宋" panose="02010600040101010101" pitchFamily="2" charset="-122"/>
              </a:rPr>
              <a:t>使用目前常用的</a:t>
            </a:r>
            <a:r>
              <a:rPr lang="en-US" altLang="zh-CN" sz="1800" dirty="0">
                <a:solidFill>
                  <a:srgbClr val="000000"/>
                </a:solidFill>
                <a:effectLst/>
                <a:latin typeface="Arial Unicode MS" panose="020B0604020202020204" charset="-122"/>
                <a:ea typeface="华文仿宋" panose="02010600040101010101" pitchFamily="2" charset="-122"/>
              </a:rPr>
              <a:t>Vue + Spring Boot + Flask</a:t>
            </a:r>
            <a:r>
              <a:rPr lang="zh-CN" altLang="en-US" sz="1800" dirty="0">
                <a:solidFill>
                  <a:srgbClr val="000000"/>
                </a:solidFill>
                <a:effectLst/>
                <a:latin typeface="Arial Unicode MS" panose="020B0604020202020204" charset="-122"/>
                <a:ea typeface="华文仿宋" panose="02010600040101010101" pitchFamily="2" charset="-122"/>
              </a:rPr>
              <a:t>的前后端架构，选择使用了</a:t>
            </a:r>
            <a:r>
              <a:rPr lang="en-US" altLang="zh-CN" sz="1800" dirty="0">
                <a:solidFill>
                  <a:srgbClr val="000000"/>
                </a:solidFill>
                <a:effectLst/>
                <a:latin typeface="Arial Unicode MS" panose="020B0604020202020204" charset="-122"/>
                <a:ea typeface="华文仿宋" panose="02010600040101010101" pitchFamily="2" charset="-122"/>
              </a:rPr>
              <a:t>MySQL</a:t>
            </a:r>
            <a:r>
              <a:rPr lang="zh-CN" altLang="en-US" sz="1800" dirty="0">
                <a:solidFill>
                  <a:srgbClr val="000000"/>
                </a:solidFill>
                <a:effectLst/>
                <a:latin typeface="Arial Unicode MS" panose="020B0604020202020204" charset="-122"/>
                <a:ea typeface="华文仿宋" panose="02010600040101010101" pitchFamily="2" charset="-122"/>
              </a:rPr>
              <a:t>、</a:t>
            </a:r>
            <a:r>
              <a:rPr lang="en-US" altLang="zh-CN" sz="1800" dirty="0">
                <a:solidFill>
                  <a:srgbClr val="000000"/>
                </a:solidFill>
                <a:effectLst/>
                <a:latin typeface="Arial Unicode MS" panose="020B0604020202020204" charset="-122"/>
                <a:ea typeface="华文仿宋" panose="02010600040101010101" pitchFamily="2" charset="-122"/>
              </a:rPr>
              <a:t>Neo4j</a:t>
            </a:r>
            <a:r>
              <a:rPr lang="zh-CN" altLang="en-US" sz="1800" dirty="0">
                <a:solidFill>
                  <a:srgbClr val="000000"/>
                </a:solidFill>
                <a:effectLst/>
                <a:latin typeface="Arial Unicode MS" panose="020B0604020202020204" charset="-122"/>
                <a:ea typeface="华文仿宋" panose="02010600040101010101" pitchFamily="2" charset="-122"/>
              </a:rPr>
              <a:t>和</a:t>
            </a:r>
            <a:r>
              <a:rPr lang="en-US" altLang="zh-CN" sz="1800" dirty="0">
                <a:solidFill>
                  <a:srgbClr val="000000"/>
                </a:solidFill>
                <a:effectLst/>
                <a:latin typeface="Arial Unicode MS" panose="020B0604020202020204" charset="-122"/>
                <a:ea typeface="华文仿宋" panose="02010600040101010101" pitchFamily="2" charset="-122"/>
              </a:rPr>
              <a:t>Redis</a:t>
            </a:r>
            <a:r>
              <a:rPr lang="zh-CN" altLang="en-US" sz="1800" dirty="0">
                <a:solidFill>
                  <a:srgbClr val="000000"/>
                </a:solidFill>
                <a:effectLst/>
                <a:latin typeface="Arial Unicode MS" panose="020B0604020202020204" charset="-122"/>
                <a:ea typeface="华文仿宋" panose="02010600040101010101" pitchFamily="2" charset="-122"/>
              </a:rPr>
              <a:t>的数据库，同时使用了</a:t>
            </a:r>
            <a:r>
              <a:rPr lang="en-US" altLang="zh-CN" sz="1800" dirty="0">
                <a:solidFill>
                  <a:srgbClr val="000000"/>
                </a:solidFill>
                <a:effectLst/>
                <a:latin typeface="Arial Unicode MS" panose="020B0604020202020204" charset="-122"/>
                <a:ea typeface="华文仿宋" panose="02010600040101010101" pitchFamily="2" charset="-122"/>
              </a:rPr>
              <a:t>Docker</a:t>
            </a:r>
            <a:r>
              <a:rPr lang="zh-CN" altLang="en-US" sz="1800" dirty="0">
                <a:solidFill>
                  <a:srgbClr val="000000"/>
                </a:solidFill>
                <a:effectLst/>
                <a:latin typeface="Arial Unicode MS" panose="020B0604020202020204" charset="-122"/>
                <a:ea typeface="华文仿宋" panose="02010600040101010101" pitchFamily="2" charset="-122"/>
              </a:rPr>
              <a:t>、</a:t>
            </a:r>
            <a:r>
              <a:rPr lang="en-US" altLang="zh-CN" sz="1800" dirty="0">
                <a:solidFill>
                  <a:srgbClr val="000000"/>
                </a:solidFill>
                <a:effectLst/>
                <a:latin typeface="Arial Unicode MS" panose="020B0604020202020204" charset="-122"/>
                <a:ea typeface="华文仿宋" panose="02010600040101010101" pitchFamily="2" charset="-122"/>
              </a:rPr>
              <a:t>Jenkins</a:t>
            </a:r>
            <a:r>
              <a:rPr lang="zh-CN" altLang="en-US" sz="1800" dirty="0">
                <a:solidFill>
                  <a:srgbClr val="000000"/>
                </a:solidFill>
                <a:effectLst/>
                <a:latin typeface="Arial Unicode MS" panose="020B0604020202020204" charset="-122"/>
                <a:ea typeface="华文仿宋" panose="02010600040101010101" pitchFamily="2" charset="-122"/>
              </a:rPr>
              <a:t>等云原生工具。在</a:t>
            </a:r>
            <a:r>
              <a:rPr lang="en-US" altLang="zh-CN" sz="1800" dirty="0">
                <a:solidFill>
                  <a:srgbClr val="000000"/>
                </a:solidFill>
                <a:effectLst/>
                <a:latin typeface="Arial Unicode MS" panose="020B0604020202020204" charset="-122"/>
                <a:ea typeface="华文仿宋" panose="02010600040101010101" pitchFamily="2" charset="-122"/>
              </a:rPr>
              <a:t>CI/CD</a:t>
            </a:r>
            <a:r>
              <a:rPr lang="zh-CN" altLang="en-US" sz="1800" dirty="0">
                <a:solidFill>
                  <a:srgbClr val="000000"/>
                </a:solidFill>
                <a:effectLst/>
                <a:latin typeface="Arial Unicode MS" panose="020B0604020202020204" charset="-122"/>
                <a:ea typeface="华文仿宋" panose="02010600040101010101" pitchFamily="2" charset="-122"/>
              </a:rPr>
              <a:t>过程中，也集成了相关的前后端测试。</a:t>
            </a:r>
            <a:endParaRPr lang="en-US" altLang="zh-CN" sz="1800" dirty="0">
              <a:solidFill>
                <a:srgbClr val="000000"/>
              </a:solidFill>
              <a:effectLst/>
              <a:latin typeface="Arial Unicode MS" panose="020B0604020202020204" charset="-122"/>
              <a:ea typeface="华文仿宋" panose="0201060004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rgbClr val="000000"/>
                </a:solidFill>
                <a:effectLst/>
                <a:latin typeface="Arial Unicode MS" panose="020B0604020202020204" charset="-122"/>
                <a:ea typeface="华文仿宋" panose="02010600040101010101" pitchFamily="2" charset="-122"/>
              </a:rPr>
              <a:t>目前已经完成了共计约</a:t>
            </a:r>
            <a:r>
              <a:rPr lang="en-US" altLang="zh-CN" sz="1800" dirty="0">
                <a:solidFill>
                  <a:srgbClr val="000000"/>
                </a:solidFill>
                <a:effectLst/>
                <a:latin typeface="Arial Unicode MS" panose="020B0604020202020204" charset="-122"/>
                <a:ea typeface="华文仿宋" panose="02010600040101010101" pitchFamily="2" charset="-122"/>
              </a:rPr>
              <a:t>5</a:t>
            </a:r>
            <a:r>
              <a:rPr lang="zh-CN" altLang="en-US" sz="1800" dirty="0">
                <a:solidFill>
                  <a:srgbClr val="000000"/>
                </a:solidFill>
                <a:effectLst/>
                <a:latin typeface="Arial Unicode MS" panose="020B0604020202020204" charset="-122"/>
                <a:ea typeface="华文仿宋" panose="02010600040101010101" pitchFamily="2" charset="-122"/>
              </a:rPr>
              <a:t>万行代码，和</a:t>
            </a:r>
            <a:r>
              <a:rPr lang="en-US" altLang="zh-CN" sz="1800" dirty="0">
                <a:solidFill>
                  <a:srgbClr val="000000"/>
                </a:solidFill>
                <a:effectLst/>
                <a:latin typeface="Arial Unicode MS" panose="020B0604020202020204" charset="-122"/>
                <a:ea typeface="华文仿宋" panose="02010600040101010101" pitchFamily="2" charset="-122"/>
              </a:rPr>
              <a:t>100</a:t>
            </a:r>
            <a:r>
              <a:rPr lang="zh-CN" altLang="en-US" sz="1800" dirty="0">
                <a:solidFill>
                  <a:srgbClr val="000000"/>
                </a:solidFill>
                <a:effectLst/>
                <a:latin typeface="Arial Unicode MS" panose="020B0604020202020204" charset="-122"/>
                <a:ea typeface="华文仿宋" panose="02010600040101010101" pitchFamily="2" charset="-122"/>
              </a:rPr>
              <a:t>多页文档。系统整体进行了高性能设计，包括创建索引、使用缓存、懒加载等等。在开发过程中，本系统共有</a:t>
            </a:r>
            <a:r>
              <a:rPr lang="en-US" altLang="zh-CN" sz="1800" dirty="0">
                <a:solidFill>
                  <a:srgbClr val="000000"/>
                </a:solidFill>
                <a:effectLst/>
                <a:latin typeface="Arial Unicode MS" panose="020B0604020202020204" charset="-122"/>
                <a:ea typeface="华文仿宋" panose="02010600040101010101" pitchFamily="2" charset="-122"/>
              </a:rPr>
              <a:t>686</a:t>
            </a:r>
            <a:r>
              <a:rPr lang="zh-CN" altLang="en-US" sz="1800" dirty="0">
                <a:solidFill>
                  <a:srgbClr val="000000"/>
                </a:solidFill>
                <a:effectLst/>
                <a:latin typeface="Arial Unicode MS" panose="020B0604020202020204" charset="-122"/>
                <a:ea typeface="华文仿宋" panose="02010600040101010101" pitchFamily="2" charset="-122"/>
              </a:rPr>
              <a:t>个测试用例，完成了</a:t>
            </a:r>
            <a:r>
              <a:rPr lang="en-US" altLang="zh-CN" sz="1800" dirty="0">
                <a:solidFill>
                  <a:srgbClr val="000000"/>
                </a:solidFill>
                <a:effectLst/>
                <a:latin typeface="Arial Unicode MS" panose="020B0604020202020204" charset="-122"/>
                <a:ea typeface="华文仿宋" panose="02010600040101010101" pitchFamily="2" charset="-122"/>
              </a:rPr>
              <a:t>200</a:t>
            </a:r>
            <a:r>
              <a:rPr lang="zh-CN" altLang="en-US" sz="1800" dirty="0">
                <a:solidFill>
                  <a:srgbClr val="000000"/>
                </a:solidFill>
                <a:effectLst/>
                <a:latin typeface="Arial Unicode MS" panose="020B0604020202020204" charset="-122"/>
                <a:ea typeface="华文仿宋" panose="02010600040101010101" pitchFamily="2" charset="-122"/>
              </a:rPr>
              <a:t>多次的部署和</a:t>
            </a:r>
            <a:r>
              <a:rPr lang="en-US" altLang="zh-CN" sz="1800" dirty="0">
                <a:solidFill>
                  <a:srgbClr val="000000"/>
                </a:solidFill>
                <a:effectLst/>
                <a:latin typeface="Arial Unicode MS" panose="020B0604020202020204" charset="-122"/>
                <a:ea typeface="华文仿宋" panose="02010600040101010101" pitchFamily="2" charset="-122"/>
              </a:rPr>
              <a:t>598</a:t>
            </a:r>
            <a:r>
              <a:rPr lang="zh-CN" altLang="en-US" sz="1800" dirty="0">
                <a:solidFill>
                  <a:srgbClr val="000000"/>
                </a:solidFill>
                <a:effectLst/>
                <a:latin typeface="Arial Unicode MS" panose="020B0604020202020204" charset="-122"/>
                <a:ea typeface="华文仿宋" panose="02010600040101010101" pitchFamily="2" charset="-122"/>
              </a:rPr>
              <a:t>次的代码提交。</a:t>
            </a:r>
            <a:endParaRPr lang="en-US" altLang="zh-CN" sz="1800" dirty="0">
              <a:solidFill>
                <a:srgbClr val="000000"/>
              </a:solidFill>
              <a:effectLst/>
              <a:latin typeface="Arial Unicode MS" panose="020B0604020202020204" charset="-122"/>
              <a:ea typeface="华文仿宋" panose="0201060004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dirty="0">
              <a:solidFill>
                <a:srgbClr val="000000"/>
              </a:solidFill>
              <a:effectLst/>
              <a:latin typeface="Arial Unicode MS" panose="020B0604020202020204" charset="-122"/>
              <a:ea typeface="华文仿宋" panose="02010600040101010101" pitchFamily="2" charset="-122"/>
            </a:endParaRPr>
          </a:p>
        </p:txBody>
      </p:sp>
      <p:sp>
        <p:nvSpPr>
          <p:cNvPr id="4" name="灯片编号占位符 3"/>
          <p:cNvSpPr>
            <a:spLocks noGrp="1"/>
          </p:cNvSpPr>
          <p:nvPr>
            <p:ph type="sldNum" sz="quarter" idx="10"/>
          </p:nvPr>
        </p:nvSpPr>
        <p:spPr/>
        <p:txBody>
          <a:bodyPr/>
          <a:lstStyle/>
          <a:p>
            <a:fld id="{84E6CF1A-E888-4A07-B96A-456D0CF6948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638" y="2130426"/>
            <a:ext cx="10365899"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9276" y="3886200"/>
            <a:ext cx="8536623"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3BF16A9-C35B-4235-B937-7498ADB4E56C}"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8C7957-89EC-4DC7-A1B9-6F0B3159CBFA}"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269BE4F-D728-42A3-9B7C-C7E5F186D2E6}"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8C7957-89EC-4DC7-A1B9-6F0B3159CBFA}"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1502" y="274639"/>
            <a:ext cx="2743914"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759" y="274639"/>
            <a:ext cx="802849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543BFD7-7118-43AE-9BD9-B7CD6BE41093}"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8C7957-89EC-4DC7-A1B9-6F0B3159CBFA}"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55CD326-095A-41FE-81D9-9F6372D194C9}"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8C7957-89EC-4DC7-A1B9-6F0B3159CBFA}"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335" y="4406901"/>
            <a:ext cx="10365899"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335" y="2906713"/>
            <a:ext cx="10365899"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62B29FC6-5078-45EE-8E53-F25C0B489269}"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8C7957-89EC-4DC7-A1B9-6F0B3159CBFA}"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759" y="1600201"/>
            <a:ext cx="538620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9214" y="1600201"/>
            <a:ext cx="538620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71879E-1DD6-4D2E-B635-F39EDCEFF5A5}"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A8C7957-89EC-4DC7-A1B9-6F0B3159CBFA}"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759" y="1535113"/>
            <a:ext cx="538832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759" y="2174875"/>
            <a:ext cx="53883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4980" y="1535113"/>
            <a:ext cx="53904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4980" y="2174875"/>
            <a:ext cx="53904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EA21F39B-344F-455D-9612-7CD5DF139379}"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A8C7957-89EC-4DC7-A1B9-6F0B3159CBFA}"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FAAAC337-61E6-41E9-954F-21175F1260F0}"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8C7957-89EC-4DC7-A1B9-6F0B3159CBFA}"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13C5326-8875-46F2-8FD9-8B3CA5F69B5E}"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A8C7957-89EC-4DC7-A1B9-6F0B3159CBFA}"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59" y="273050"/>
            <a:ext cx="4012129"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7974" y="273051"/>
            <a:ext cx="681744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759" y="1435101"/>
            <a:ext cx="401212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98AC804-CEDC-4A37-8DB1-14A168194566}"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A8C7957-89EC-4DC7-A1B9-6F0B3159CBFA}"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340" y="4800600"/>
            <a:ext cx="7317105"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90340" y="612775"/>
            <a:ext cx="731710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90340" y="5367338"/>
            <a:ext cx="731710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C97E4FA-563A-4A42-AB2F-3847BA7BF360}"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A8C7957-89EC-4DC7-A1B9-6F0B3159CBFA}"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759" y="274638"/>
            <a:ext cx="10975658"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759" y="1600201"/>
            <a:ext cx="10975658"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759" y="6356351"/>
            <a:ext cx="2845541"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DA02E4-9CCB-4FFF-8982-7CBBB5B3C01D}" type="datetime1">
              <a:rPr lang="zh-CN" altLang="en-US" smtClean="0"/>
            </a:fld>
            <a:endParaRPr lang="zh-CN" altLang="en-US"/>
          </a:p>
        </p:txBody>
      </p:sp>
      <p:sp>
        <p:nvSpPr>
          <p:cNvPr id="5" name="页脚占位符 4"/>
          <p:cNvSpPr>
            <a:spLocks noGrp="1"/>
          </p:cNvSpPr>
          <p:nvPr>
            <p:ph type="ftr" sz="quarter" idx="3"/>
          </p:nvPr>
        </p:nvSpPr>
        <p:spPr>
          <a:xfrm>
            <a:off x="4166685" y="6356351"/>
            <a:ext cx="38618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9875" y="6356351"/>
            <a:ext cx="284554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8C7957-89EC-4DC7-A1B9-6F0B3159CBF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7.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7.xml"/><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18.png"/><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3" Type="http://schemas.openxmlformats.org/officeDocument/2006/relationships/notesSlide" Target="../notesSlides/notesSlide9.xml"/><Relationship Id="rId22" Type="http://schemas.openxmlformats.org/officeDocument/2006/relationships/slideLayout" Target="../slideLayouts/slideLayout7.xml"/><Relationship Id="rId21" Type="http://schemas.openxmlformats.org/officeDocument/2006/relationships/image" Target="../media/image6.png"/><Relationship Id="rId20" Type="http://schemas.openxmlformats.org/officeDocument/2006/relationships/image" Target="../media/image30.png"/><Relationship Id="rId2" Type="http://schemas.openxmlformats.org/officeDocument/2006/relationships/image" Target="../media/image12.png"/><Relationship Id="rId19" Type="http://schemas.openxmlformats.org/officeDocument/2006/relationships/image" Target="../media/image29.png"/><Relationship Id="rId18" Type="http://schemas.openxmlformats.org/officeDocument/2006/relationships/image" Target="../media/image28.png"/><Relationship Id="rId17" Type="http://schemas.openxmlformats.org/officeDocument/2006/relationships/image" Target="../media/image27.png"/><Relationship Id="rId16" Type="http://schemas.openxmlformats.org/officeDocument/2006/relationships/image" Target="../media/image26.png"/><Relationship Id="rId15" Type="http://schemas.openxmlformats.org/officeDocument/2006/relationships/image" Target="../media/image25.png"/><Relationship Id="rId14" Type="http://schemas.openxmlformats.org/officeDocument/2006/relationships/image" Target="../media/image24.png"/><Relationship Id="rId13" Type="http://schemas.openxmlformats.org/officeDocument/2006/relationships/image" Target="../media/image23.png"/><Relationship Id="rId12" Type="http://schemas.openxmlformats.org/officeDocument/2006/relationships/image" Target="../media/image22.png"/><Relationship Id="rId11" Type="http://schemas.openxmlformats.org/officeDocument/2006/relationships/image" Target="../media/image21.png"/><Relationship Id="rId10" Type="http://schemas.openxmlformats.org/officeDocument/2006/relationships/image" Target="../media/image20.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53" name="矩形 52"/>
          <p:cNvSpPr/>
          <p:nvPr/>
        </p:nvSpPr>
        <p:spPr>
          <a:xfrm>
            <a:off x="-23092" y="1988840"/>
            <a:ext cx="12218267" cy="3744416"/>
          </a:xfrm>
          <a:prstGeom prst="rect">
            <a:avLst/>
          </a:prstGeom>
          <a:solidFill>
            <a:schemeClr val="accent6">
              <a:lumMod val="60000"/>
              <a:lumOff val="40000"/>
              <a:alpha val="211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TextBox 7"/>
          <p:cNvSpPr>
            <a:spLocks noChangeArrowheads="1"/>
          </p:cNvSpPr>
          <p:nvPr/>
        </p:nvSpPr>
        <p:spPr bwMode="auto">
          <a:xfrm>
            <a:off x="3381677" y="2695305"/>
            <a:ext cx="8401844" cy="100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pPr>
            <a:r>
              <a:rPr lang="zh-CN" altLang="en-US" sz="4800" b="1" dirty="0">
                <a:solidFill>
                  <a:srgbClr val="414455"/>
                </a:solidFill>
                <a:latin typeface="FZXiaoBiaoSong-B05S" panose="03000509000000000000" pitchFamily="66" charset="-122"/>
                <a:ea typeface="FZXiaoBiaoSong-B05S" panose="03000509000000000000" pitchFamily="66" charset="-122"/>
              </a:rPr>
              <a:t>“知道”</a:t>
            </a:r>
            <a:r>
              <a:rPr lang="en-US" altLang="zh-CN" sz="4800" b="1" dirty="0">
                <a:solidFill>
                  <a:srgbClr val="414455"/>
                </a:solidFill>
                <a:latin typeface="FZXiaoBiaoSong-B05S" panose="03000509000000000000" pitchFamily="66" charset="-122"/>
                <a:ea typeface="FZXiaoBiaoSong-B05S" panose="03000509000000000000" pitchFamily="66" charset="-122"/>
              </a:rPr>
              <a:t>—</a:t>
            </a:r>
            <a:r>
              <a:rPr lang="zh-CN" altLang="en-US" sz="4800" b="1" dirty="0">
                <a:solidFill>
                  <a:srgbClr val="414455"/>
                </a:solidFill>
                <a:latin typeface="FZXiaoBiaoSong-B05S" panose="03000509000000000000" pitchFamily="66" charset="-122"/>
                <a:ea typeface="FZXiaoBiaoSong-B05S" panose="03000509000000000000" pitchFamily="66" charset="-122"/>
              </a:rPr>
              <a:t> 知识图谱共享系统</a:t>
            </a:r>
            <a:endParaRPr lang="zh-CN" altLang="zh-CN" sz="4800" b="1" dirty="0">
              <a:solidFill>
                <a:srgbClr val="414455"/>
              </a:solidFill>
              <a:latin typeface="FZXiaoBiaoSong-B05S" panose="03000509000000000000" pitchFamily="66" charset="-122"/>
              <a:ea typeface="FZXiaoBiaoSong-B05S" panose="03000509000000000000" pitchFamily="66" charset="-122"/>
            </a:endParaRPr>
          </a:p>
        </p:txBody>
      </p:sp>
      <p:sp>
        <p:nvSpPr>
          <p:cNvPr id="102" name="矩形 3"/>
          <p:cNvSpPr>
            <a:spLocks noChangeArrowheads="1"/>
          </p:cNvSpPr>
          <p:nvPr/>
        </p:nvSpPr>
        <p:spPr bwMode="auto">
          <a:xfrm>
            <a:off x="4820312" y="4221088"/>
            <a:ext cx="5524575" cy="65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lgn="ctr">
              <a:lnSpc>
                <a:spcPct val="150000"/>
              </a:lnSpc>
              <a:spcBef>
                <a:spcPct val="0"/>
              </a:spcBef>
              <a:buFont typeface="Arial" panose="020B0604020202020204" pitchFamily="34" charset="0"/>
              <a:buNone/>
            </a:pPr>
            <a:r>
              <a:rPr lang="zh-CN" altLang="en-US" sz="2800" dirty="0">
                <a:solidFill>
                  <a:srgbClr val="414455"/>
                </a:solidFill>
                <a:latin typeface="Times New Roman" panose="02020603050405020304" pitchFamily="18" charset="0"/>
                <a:ea typeface="华文新魏" panose="02010800040101010101" pitchFamily="2" charset="-122"/>
                <a:cs typeface="Arial" panose="020B0604020202020204" pitchFamily="34" charset="0"/>
              </a:rPr>
              <a:t>张洪胤 薛宗耀 周也丁 张越 魏沐昊</a:t>
            </a:r>
            <a:endParaRPr lang="en-US" altLang="zh-CN" sz="2800" dirty="0">
              <a:solidFill>
                <a:srgbClr val="414455"/>
              </a:solidFill>
              <a:latin typeface="Times New Roman" panose="02020603050405020304" pitchFamily="18" charset="0"/>
              <a:ea typeface="华文新魏" panose="02010800040101010101" pitchFamily="2" charset="-122"/>
              <a:cs typeface="Arial" panose="020B0604020202020204" pitchFamily="34" charset="0"/>
            </a:endParaRP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31" y="260648"/>
            <a:ext cx="3172268" cy="714475"/>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680" y="2638876"/>
            <a:ext cx="2444344" cy="244434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9"/>
          <p:cNvSpPr txBox="1"/>
          <p:nvPr/>
        </p:nvSpPr>
        <p:spPr>
          <a:xfrm>
            <a:off x="1123013" y="112596"/>
            <a:ext cx="6054694" cy="500137"/>
          </a:xfrm>
          <a:prstGeom prst="rect">
            <a:avLst/>
          </a:prstGeom>
          <a:noFill/>
        </p:spPr>
        <p:txBody>
          <a:bodyPr wrap="square" lIns="68580" tIns="34290" rIns="68580" bIns="34290" rtlCol="0">
            <a:spAutoFit/>
          </a:bodyPr>
          <a:lstStyle/>
          <a:p>
            <a:pPr marL="0" lvl="1"/>
            <a:r>
              <a:rPr lang="zh-CN" altLang="en-US" sz="2800" b="1" dirty="0">
                <a:solidFill>
                  <a:srgbClr val="414455"/>
                </a:solidFill>
                <a:latin typeface="FZXiaoBiaoSong-B05S" panose="03000509000000000000" pitchFamily="66" charset="-122"/>
                <a:ea typeface="FZXiaoBiaoSong-B05S" panose="03000509000000000000" pitchFamily="66" charset="-122"/>
              </a:rPr>
              <a:t>“知道”：后续计划</a:t>
            </a:r>
            <a:endParaRPr lang="zh-CN" altLang="en-US" sz="2800" b="1" dirty="0">
              <a:solidFill>
                <a:srgbClr val="414455"/>
              </a:solidFill>
              <a:latin typeface="FZXiaoBiaoSong-B05S" panose="03000509000000000000" pitchFamily="66" charset="-122"/>
              <a:ea typeface="FZXiaoBiaoSong-B05S" panose="03000509000000000000" pitchFamily="66" charset="-122"/>
            </a:endParaRPr>
          </a:p>
        </p:txBody>
      </p:sp>
      <p:cxnSp>
        <p:nvCxnSpPr>
          <p:cNvPr id="22" name="直接连接符 21"/>
          <p:cNvCxnSpPr/>
          <p:nvPr/>
        </p:nvCxnSpPr>
        <p:spPr>
          <a:xfrm>
            <a:off x="351090" y="713675"/>
            <a:ext cx="11161240" cy="11443"/>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11125" y="-329495"/>
            <a:ext cx="1382231" cy="1382231"/>
          </a:xfrm>
          <a:prstGeom prst="rect">
            <a:avLst/>
          </a:prstGeom>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09954" y="-40876"/>
            <a:ext cx="2529975" cy="804992"/>
          </a:xfrm>
          <a:prstGeom prst="rect">
            <a:avLst/>
          </a:prstGeom>
        </p:spPr>
      </p:pic>
      <p:sp>
        <p:nvSpPr>
          <p:cNvPr id="3" name="文本框 2"/>
          <p:cNvSpPr txBox="1"/>
          <p:nvPr/>
        </p:nvSpPr>
        <p:spPr>
          <a:xfrm>
            <a:off x="913011" y="1560027"/>
            <a:ext cx="4525598" cy="3732945"/>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kumimoji="1" lang="zh-CN" altLang="en-US" sz="2000" dirty="0"/>
              <a:t>尝试提供更优质的服务</a:t>
            </a:r>
            <a:endParaRPr kumimoji="1" lang="en-US" altLang="zh-CN" sz="2000" dirty="0"/>
          </a:p>
          <a:p>
            <a:pPr marL="742950" lvl="1" indent="-285750">
              <a:lnSpc>
                <a:spcPct val="150000"/>
              </a:lnSpc>
              <a:buFont typeface="Arial" panose="020B0604020202020204" pitchFamily="34" charset="0"/>
              <a:buChar char="•"/>
            </a:pPr>
            <a:r>
              <a:rPr kumimoji="1" lang="zh-CN" altLang="en-US" sz="2000" dirty="0"/>
              <a:t>提供游客访问的模式</a:t>
            </a:r>
            <a:endParaRPr kumimoji="1" lang="en-US" altLang="zh-CN" sz="2000" dirty="0"/>
          </a:p>
          <a:p>
            <a:pPr marL="742950" lvl="1" indent="-285750">
              <a:lnSpc>
                <a:spcPct val="150000"/>
              </a:lnSpc>
              <a:buFont typeface="Arial" panose="020B0604020202020204" pitchFamily="34" charset="0"/>
              <a:buChar char="•"/>
            </a:pPr>
            <a:r>
              <a:rPr kumimoji="1" lang="zh-CN" altLang="en-US" sz="2000" dirty="0"/>
              <a:t>优化平台智能推理效果</a:t>
            </a:r>
            <a:endParaRPr kumimoji="1" lang="en-US" altLang="zh-CN" sz="2000" dirty="0"/>
          </a:p>
          <a:p>
            <a:pPr marL="742950" lvl="1" indent="-285750">
              <a:lnSpc>
                <a:spcPct val="150000"/>
              </a:lnSpc>
              <a:buFont typeface="Arial" panose="020B0604020202020204" pitchFamily="34" charset="0"/>
              <a:buChar char="•"/>
            </a:pPr>
            <a:r>
              <a:rPr kumimoji="1" lang="zh-CN" altLang="en-US" sz="2000" dirty="0"/>
              <a:t>明确不同级别的数据服务</a:t>
            </a:r>
            <a:endParaRPr kumimoji="1" lang="en-US" altLang="zh-CN" sz="2000" dirty="0"/>
          </a:p>
          <a:p>
            <a:pPr marL="285750" indent="-285750">
              <a:lnSpc>
                <a:spcPct val="150000"/>
              </a:lnSpc>
              <a:buFont typeface="Arial" panose="020B0604020202020204" pitchFamily="34" charset="0"/>
              <a:buChar char="•"/>
            </a:pPr>
            <a:r>
              <a:rPr kumimoji="1" lang="zh-CN" altLang="en-US" sz="2000" dirty="0"/>
              <a:t>推动产品整体发展</a:t>
            </a:r>
            <a:endParaRPr kumimoji="1" lang="en-US" altLang="zh-CN" sz="2000" dirty="0"/>
          </a:p>
          <a:p>
            <a:pPr marL="742950" lvl="1" indent="-285750">
              <a:lnSpc>
                <a:spcPct val="150000"/>
              </a:lnSpc>
              <a:buFont typeface="Arial" panose="020B0604020202020204" pitchFamily="34" charset="0"/>
              <a:buChar char="•"/>
            </a:pPr>
            <a:r>
              <a:rPr kumimoji="1" lang="zh-CN" altLang="en-US" sz="2000" dirty="0"/>
              <a:t>扩展平台现有知识图谱内容</a:t>
            </a:r>
            <a:endParaRPr kumimoji="1" lang="en-US" altLang="zh-CN" sz="2000" dirty="0"/>
          </a:p>
          <a:p>
            <a:pPr marL="742950" lvl="1" indent="-285750">
              <a:lnSpc>
                <a:spcPct val="150000"/>
              </a:lnSpc>
              <a:buFont typeface="Arial" panose="020B0604020202020204" pitchFamily="34" charset="0"/>
              <a:buChar char="•"/>
            </a:pPr>
            <a:r>
              <a:rPr kumimoji="1" lang="zh-CN" altLang="en-US" sz="2000" dirty="0"/>
              <a:t>引流用户，进行社区建设</a:t>
            </a:r>
            <a:endParaRPr kumimoji="1" lang="en-US" altLang="zh-CN" sz="2000" dirty="0"/>
          </a:p>
          <a:p>
            <a:pPr marL="742950" lvl="1" indent="-285750">
              <a:lnSpc>
                <a:spcPct val="150000"/>
              </a:lnSpc>
              <a:buFont typeface="Arial" panose="020B0604020202020204" pitchFamily="34" charset="0"/>
              <a:buChar char="•"/>
            </a:pPr>
            <a:r>
              <a:rPr kumimoji="1" lang="zh-CN" altLang="en-US" sz="2000" dirty="0"/>
              <a:t>深入调研同类型产品与市场环境</a:t>
            </a:r>
            <a:endParaRPr kumimoji="1" lang="en-US" altLang="zh-CN" sz="2000" dirty="0"/>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156637" y="1446277"/>
            <a:ext cx="4355693" cy="435569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23092" y="2129516"/>
            <a:ext cx="12218267" cy="2808312"/>
          </a:xfrm>
          <a:prstGeom prst="rect">
            <a:avLst/>
          </a:prstGeom>
          <a:solidFill>
            <a:srgbClr val="5B5E77">
              <a:alpha val="2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2931" y="260648"/>
            <a:ext cx="3172268" cy="714475"/>
          </a:xfrm>
          <a:prstGeom prst="rect">
            <a:avLst/>
          </a:prstGeom>
        </p:spPr>
      </p:pic>
      <p:sp>
        <p:nvSpPr>
          <p:cNvPr id="56" name="TextBox 7"/>
          <p:cNvSpPr>
            <a:spLocks noChangeArrowheads="1"/>
          </p:cNvSpPr>
          <p:nvPr/>
        </p:nvSpPr>
        <p:spPr bwMode="auto">
          <a:xfrm>
            <a:off x="2773673" y="2473161"/>
            <a:ext cx="6624736" cy="1941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50000"/>
              </a:lnSpc>
            </a:pPr>
            <a:r>
              <a:rPr lang="zh-CN" altLang="en-US" sz="4400" b="1" dirty="0">
                <a:solidFill>
                  <a:srgbClr val="69005F"/>
                </a:solidFill>
                <a:latin typeface="FZXiaoBiaoSong-B05S" panose="03000509000000000000" pitchFamily="66" charset="-122"/>
                <a:ea typeface="FZXiaoBiaoSong-B05S" panose="03000509000000000000" pitchFamily="66" charset="-122"/>
              </a:rPr>
              <a:t>感谢垂听</a:t>
            </a:r>
            <a:endParaRPr lang="en-US" altLang="zh-CN" sz="4400" b="1" dirty="0">
              <a:solidFill>
                <a:srgbClr val="69005F"/>
              </a:solidFill>
              <a:latin typeface="FZXiaoBiaoSong-B05S" panose="03000509000000000000" pitchFamily="66" charset="-122"/>
              <a:ea typeface="FZXiaoBiaoSong-B05S" panose="03000509000000000000" pitchFamily="66" charset="-122"/>
            </a:endParaRPr>
          </a:p>
          <a:p>
            <a:pPr algn="ctr">
              <a:lnSpc>
                <a:spcPct val="150000"/>
              </a:lnSpc>
            </a:pPr>
            <a:r>
              <a:rPr lang="zh-CN" altLang="en-US" sz="4400" b="1" dirty="0">
                <a:solidFill>
                  <a:srgbClr val="69005F"/>
                </a:solidFill>
                <a:latin typeface="FZXiaoBiaoSong-B05S" panose="03000509000000000000" pitchFamily="66" charset="-122"/>
                <a:ea typeface="FZXiaoBiaoSong-B05S" panose="03000509000000000000" pitchFamily="66" charset="-122"/>
              </a:rPr>
              <a:t>欢迎批评指正</a:t>
            </a:r>
            <a:endParaRPr lang="zh-CN" altLang="zh-CN" sz="4400" b="1" dirty="0">
              <a:solidFill>
                <a:srgbClr val="69005F"/>
              </a:solidFill>
              <a:latin typeface="FZXiaoBiaoSong-B05S" panose="03000509000000000000" pitchFamily="66" charset="-122"/>
              <a:ea typeface="FZXiaoBiaoSong-B05S" panose="03000509000000000000" pitchFamily="66"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9"/>
          <p:cNvSpPr txBox="1"/>
          <p:nvPr/>
        </p:nvSpPr>
        <p:spPr>
          <a:xfrm>
            <a:off x="1123013" y="112596"/>
            <a:ext cx="4824536" cy="500137"/>
          </a:xfrm>
          <a:prstGeom prst="rect">
            <a:avLst/>
          </a:prstGeom>
          <a:noFill/>
        </p:spPr>
        <p:txBody>
          <a:bodyPr wrap="square" lIns="68580" tIns="34290" rIns="68580" bIns="34290" rtlCol="0">
            <a:spAutoFit/>
          </a:bodyPr>
          <a:lstStyle/>
          <a:p>
            <a:pPr marL="0" lvl="1"/>
            <a:r>
              <a:rPr lang="en-US" altLang="zh-CN" sz="2800" b="1" dirty="0">
                <a:solidFill>
                  <a:srgbClr val="414455"/>
                </a:solidFill>
                <a:latin typeface="FZXiaoBiaoSong-B05S" panose="03000509000000000000" pitchFamily="66" charset="-122"/>
                <a:ea typeface="FZXiaoBiaoSong-B05S" panose="03000509000000000000" pitchFamily="66" charset="-122"/>
              </a:rPr>
              <a:t>“</a:t>
            </a:r>
            <a:r>
              <a:rPr lang="zh-CN" altLang="en-US" sz="2800" b="1" dirty="0">
                <a:solidFill>
                  <a:srgbClr val="414455"/>
                </a:solidFill>
                <a:latin typeface="FZXiaoBiaoSong-B05S" panose="03000509000000000000" pitchFamily="66" charset="-122"/>
                <a:ea typeface="FZXiaoBiaoSong-B05S" panose="03000509000000000000" pitchFamily="66" charset="-122"/>
              </a:rPr>
              <a:t>知道</a:t>
            </a:r>
            <a:r>
              <a:rPr lang="en-US" altLang="zh-CN" sz="2800" b="1" dirty="0">
                <a:solidFill>
                  <a:srgbClr val="414455"/>
                </a:solidFill>
                <a:latin typeface="FZXiaoBiaoSong-B05S" panose="03000509000000000000" pitchFamily="66" charset="-122"/>
                <a:ea typeface="FZXiaoBiaoSong-B05S" panose="03000509000000000000" pitchFamily="66" charset="-122"/>
              </a:rPr>
              <a:t>”</a:t>
            </a:r>
            <a:r>
              <a:rPr lang="zh-CN" altLang="en-US" sz="2800" b="1" dirty="0">
                <a:solidFill>
                  <a:srgbClr val="414455"/>
                </a:solidFill>
                <a:latin typeface="FZXiaoBiaoSong-B05S" panose="03000509000000000000" pitchFamily="66" charset="-122"/>
                <a:ea typeface="FZXiaoBiaoSong-B05S" panose="03000509000000000000" pitchFamily="66" charset="-122"/>
              </a:rPr>
              <a:t>：产品背景</a:t>
            </a:r>
            <a:endParaRPr lang="zh-CN" altLang="en-US" sz="2800" b="1" dirty="0">
              <a:solidFill>
                <a:srgbClr val="414455"/>
              </a:solidFill>
              <a:latin typeface="FZXiaoBiaoSong-B05S" panose="03000509000000000000" pitchFamily="66" charset="-122"/>
              <a:ea typeface="FZXiaoBiaoSong-B05S" panose="03000509000000000000" pitchFamily="66" charset="-122"/>
            </a:endParaRPr>
          </a:p>
        </p:txBody>
      </p:sp>
      <p:cxnSp>
        <p:nvCxnSpPr>
          <p:cNvPr id="22" name="直接连接符 21"/>
          <p:cNvCxnSpPr/>
          <p:nvPr/>
        </p:nvCxnSpPr>
        <p:spPr>
          <a:xfrm>
            <a:off x="351090" y="713675"/>
            <a:ext cx="11161240" cy="11443"/>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11125" y="-329495"/>
            <a:ext cx="1382231" cy="1382231"/>
          </a:xfrm>
          <a:prstGeom prst="rect">
            <a:avLst/>
          </a:prstGeom>
        </p:spPr>
      </p:pic>
      <p:pic>
        <p:nvPicPr>
          <p:cNvPr id="9" name="图片 8"/>
          <p:cNvPicPr/>
          <p:nvPr/>
        </p:nvPicPr>
        <p:blipFill>
          <a:blip r:embed="rId2"/>
          <a:stretch>
            <a:fillRect/>
          </a:stretch>
        </p:blipFill>
        <p:spPr>
          <a:xfrm>
            <a:off x="388969" y="1977157"/>
            <a:ext cx="5026857" cy="2903686"/>
          </a:xfrm>
          <a:prstGeom prst="rect">
            <a:avLst/>
          </a:prstGeom>
          <a:effectLst>
            <a:outerShdw blurRad="50800" dist="38100" dir="5400000" algn="ctr" rotWithShape="0">
              <a:srgbClr val="000000">
                <a:alpha val="43137"/>
              </a:srgbClr>
            </a:outerShdw>
            <a:softEdge rad="12700"/>
          </a:effectLst>
        </p:spPr>
      </p:pic>
      <p:graphicFrame>
        <p:nvGraphicFramePr>
          <p:cNvPr id="5" name="表格 4"/>
          <p:cNvGraphicFramePr>
            <a:graphicFrameLocks noGrp="1"/>
          </p:cNvGraphicFramePr>
          <p:nvPr/>
        </p:nvGraphicFramePr>
        <p:xfrm>
          <a:off x="5665539" y="1046287"/>
          <a:ext cx="5628049" cy="4907879"/>
        </p:xfrm>
        <a:graphic>
          <a:graphicData uri="http://schemas.openxmlformats.org/drawingml/2006/table">
            <a:tbl>
              <a:tblPr firstRow="1" firstCol="1" bandRow="1">
                <a:tableStyleId>{B301B821-A1FF-4177-AEE7-76D212191A09}</a:tableStyleId>
              </a:tblPr>
              <a:tblGrid>
                <a:gridCol w="1054920"/>
                <a:gridCol w="1189244"/>
                <a:gridCol w="1500252"/>
                <a:gridCol w="1080120"/>
                <a:gridCol w="803513"/>
              </a:tblGrid>
              <a:tr h="287636">
                <a:tc>
                  <a:txBody>
                    <a:bodyPr/>
                    <a:lstStyle/>
                    <a:p>
                      <a:pPr algn="ctr">
                        <a:lnSpc>
                          <a:spcPct val="150000"/>
                        </a:lnSpc>
                      </a:pPr>
                      <a:r>
                        <a:rPr lang="zh-CN" sz="1100" kern="100" dirty="0">
                          <a:effectLst/>
                          <a:latin typeface="FangSong" panose="02010609060101010101" pitchFamily="49" charset="-122"/>
                          <a:ea typeface="FangSong" panose="02010609060101010101" pitchFamily="49" charset="-122"/>
                        </a:rPr>
                        <a:t>产品名称</a:t>
                      </a:r>
                      <a:endParaRPr lang="zh-CN" sz="1100" kern="100" dirty="0">
                        <a:effectLst/>
                        <a:latin typeface="FangSong" panose="02010609060101010101" pitchFamily="49" charset="-122"/>
                        <a:ea typeface="FangSong" panose="02010609060101010101" pitchFamily="49"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zh-CN" sz="1100" kern="100" dirty="0">
                          <a:effectLst/>
                          <a:latin typeface="FangSong" panose="02010609060101010101" pitchFamily="49" charset="-122"/>
                          <a:ea typeface="FangSong" panose="02010609060101010101" pitchFamily="49" charset="-122"/>
                        </a:rPr>
                        <a:t>产品描述</a:t>
                      </a:r>
                      <a:endParaRPr lang="zh-CN" sz="1100" kern="100" dirty="0">
                        <a:effectLst/>
                        <a:latin typeface="FangSong" panose="02010609060101010101" pitchFamily="49" charset="-122"/>
                        <a:ea typeface="FangSong" panose="02010609060101010101" pitchFamily="49"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zh-CN" sz="1100" kern="100">
                          <a:effectLst/>
                          <a:latin typeface="FangSong" panose="02010609060101010101" pitchFamily="49" charset="-122"/>
                          <a:ea typeface="FangSong" panose="02010609060101010101" pitchFamily="49" charset="-122"/>
                        </a:rPr>
                        <a:t>产品优势</a:t>
                      </a:r>
                      <a:endParaRPr lang="zh-CN" sz="1100" kern="100">
                        <a:effectLst/>
                        <a:latin typeface="FangSong" panose="02010609060101010101" pitchFamily="49" charset="-122"/>
                        <a:ea typeface="FangSong" panose="02010609060101010101" pitchFamily="49"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zh-CN" sz="1100" kern="100" dirty="0">
                          <a:effectLst/>
                          <a:latin typeface="FangSong" panose="02010609060101010101" pitchFamily="49" charset="-122"/>
                          <a:ea typeface="FangSong" panose="02010609060101010101" pitchFamily="49" charset="-122"/>
                        </a:rPr>
                        <a:t>产品劣势</a:t>
                      </a:r>
                      <a:endParaRPr lang="zh-CN" sz="1100" kern="100" dirty="0">
                        <a:effectLst/>
                        <a:latin typeface="FangSong" panose="02010609060101010101" pitchFamily="49" charset="-122"/>
                        <a:ea typeface="FangSong" panose="02010609060101010101" pitchFamily="49"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zh-CN" sz="1100" kern="100" dirty="0">
                          <a:effectLst/>
                          <a:latin typeface="FangSong" panose="02010609060101010101" pitchFamily="49" charset="-122"/>
                          <a:ea typeface="FangSong" panose="02010609060101010101" pitchFamily="49" charset="-122"/>
                        </a:rPr>
                        <a:t>适用场景</a:t>
                      </a:r>
                      <a:endParaRPr lang="zh-CN" sz="1100" kern="100" dirty="0">
                        <a:effectLst/>
                        <a:latin typeface="FangSong" panose="02010609060101010101" pitchFamily="49" charset="-122"/>
                        <a:ea typeface="FangSong" panose="02010609060101010101" pitchFamily="49"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30683">
                <a:tc>
                  <a:txBody>
                    <a:bodyPr/>
                    <a:lstStyle/>
                    <a:p>
                      <a:pPr algn="ctr"/>
                      <a:r>
                        <a:rPr lang="zh-CN" sz="1200" kern="100" dirty="0">
                          <a:effectLst/>
                          <a:latin typeface="FangSong" panose="02010609060101010101" pitchFamily="49" charset="-122"/>
                          <a:ea typeface="FangSong" panose="02010609060101010101" pitchFamily="49" charset="-122"/>
                        </a:rPr>
                        <a:t>阿里知识图谱</a:t>
                      </a:r>
                      <a:endParaRPr lang="zh-CN" sz="1600" kern="100" dirty="0">
                        <a:effectLst/>
                        <a:latin typeface="FangSong" panose="02010609060101010101" pitchFamily="49" charset="-122"/>
                        <a:ea typeface="FangSong"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sz="1200" kern="100" dirty="0">
                          <a:effectLst/>
                          <a:latin typeface="FangSong" panose="02010609060101010101" pitchFamily="49" charset="-122"/>
                          <a:ea typeface="FangSong" panose="02010609060101010101" pitchFamily="49" charset="-122"/>
                        </a:rPr>
                        <a:t>结合全球开发数据和企业内部数据针对不同场景打造知识图谱解决方案</a:t>
                      </a:r>
                      <a:endParaRPr lang="en-US" altLang="zh-CN" sz="1200" kern="100" dirty="0">
                        <a:effectLst/>
                        <a:latin typeface="FangSong" panose="02010609060101010101" pitchFamily="49" charset="-122"/>
                        <a:ea typeface="FangSong" panose="02010609060101010101" pitchFamily="49"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sz="1200" b="1" kern="100" dirty="0">
                          <a:solidFill>
                            <a:srgbClr val="FF0000"/>
                          </a:solidFill>
                          <a:effectLst/>
                          <a:latin typeface="FangSong" panose="02010609060101010101" pitchFamily="49" charset="-122"/>
                          <a:ea typeface="FangSong" panose="02010609060101010101" pitchFamily="49" charset="-122"/>
                        </a:rPr>
                        <a:t>一站式服务</a:t>
                      </a:r>
                      <a:endParaRPr lang="zh-CN" sz="1600" b="1" kern="100" dirty="0">
                        <a:solidFill>
                          <a:srgbClr val="FF0000"/>
                        </a:solidFill>
                        <a:effectLst/>
                        <a:latin typeface="FangSong" panose="02010609060101010101" pitchFamily="49" charset="-122"/>
                        <a:ea typeface="FangSong" panose="02010609060101010101" pitchFamily="49" charset="-122"/>
                      </a:endParaRPr>
                    </a:p>
                    <a:p>
                      <a:pPr algn="l"/>
                      <a:r>
                        <a:rPr lang="zh-CN" sz="1200" kern="100" dirty="0">
                          <a:effectLst/>
                          <a:latin typeface="FangSong" panose="02010609060101010101" pitchFamily="49" charset="-122"/>
                          <a:ea typeface="FangSong" panose="02010609060101010101" pitchFamily="49" charset="-122"/>
                        </a:rPr>
                        <a:t>数据安全技术领先</a:t>
                      </a:r>
                      <a:endParaRPr lang="zh-CN" sz="1600" kern="100" dirty="0">
                        <a:effectLst/>
                        <a:latin typeface="FangSong" panose="02010609060101010101" pitchFamily="49" charset="-122"/>
                        <a:ea typeface="FangSong" panose="02010609060101010101" pitchFamily="49" charset="-122"/>
                      </a:endParaRPr>
                    </a:p>
                    <a:p>
                      <a:pPr algn="l"/>
                      <a:r>
                        <a:rPr lang="zh-CN" sz="1200" kern="100" dirty="0">
                          <a:effectLst/>
                          <a:latin typeface="FangSong" panose="02010609060101010101" pitchFamily="49" charset="-122"/>
                          <a:ea typeface="FangSong" panose="02010609060101010101" pitchFamily="49" charset="-122"/>
                        </a:rPr>
                        <a:t>稳定可靠</a:t>
                      </a:r>
                      <a:endParaRPr lang="zh-CN" sz="1600" kern="100" dirty="0">
                        <a:effectLst/>
                        <a:latin typeface="FangSong" panose="02010609060101010101" pitchFamily="49" charset="-122"/>
                        <a:ea typeface="FangSong"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sz="1200" kern="100" dirty="0">
                          <a:effectLst/>
                          <a:latin typeface="FangSong" panose="02010609060101010101" pitchFamily="49" charset="-122"/>
                          <a:ea typeface="FangSong" panose="02010609060101010101" pitchFamily="49" charset="-122"/>
                        </a:rPr>
                        <a:t>反垄断政策的实施导致阿里云内部业务和商业思路转换</a:t>
                      </a:r>
                      <a:endParaRPr lang="zh-CN" sz="1600" kern="100" dirty="0">
                        <a:effectLst/>
                        <a:latin typeface="FangSong" panose="02010609060101010101" pitchFamily="49" charset="-122"/>
                        <a:ea typeface="FangSong"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sz="1200" kern="100" dirty="0">
                          <a:effectLst/>
                          <a:latin typeface="FangSong" panose="02010609060101010101" pitchFamily="49" charset="-122"/>
                          <a:ea typeface="FangSong" panose="02010609060101010101" pitchFamily="49" charset="-122"/>
                        </a:rPr>
                        <a:t>金融</a:t>
                      </a:r>
                      <a:endParaRPr lang="zh-CN" sz="1600" kern="100" dirty="0">
                        <a:effectLst/>
                        <a:latin typeface="FangSong" panose="02010609060101010101" pitchFamily="49" charset="-122"/>
                        <a:ea typeface="FangSong" panose="02010609060101010101" pitchFamily="49" charset="-122"/>
                      </a:endParaRPr>
                    </a:p>
                    <a:p>
                      <a:pPr algn="l"/>
                      <a:r>
                        <a:rPr lang="zh-CN" sz="1200" kern="100" dirty="0">
                          <a:effectLst/>
                          <a:latin typeface="FangSong" panose="02010609060101010101" pitchFamily="49" charset="-122"/>
                          <a:ea typeface="FangSong" panose="02010609060101010101" pitchFamily="49" charset="-122"/>
                        </a:rPr>
                        <a:t>医疗</a:t>
                      </a:r>
                      <a:endParaRPr lang="zh-CN" sz="1600" kern="100" dirty="0">
                        <a:effectLst/>
                        <a:latin typeface="FangSong" panose="02010609060101010101" pitchFamily="49" charset="-122"/>
                        <a:ea typeface="FangSong" panose="02010609060101010101" pitchFamily="49" charset="-122"/>
                      </a:endParaRPr>
                    </a:p>
                    <a:p>
                      <a:pPr algn="l"/>
                      <a:r>
                        <a:rPr lang="zh-CN" sz="1200" kern="100" dirty="0">
                          <a:effectLst/>
                          <a:latin typeface="FangSong" panose="02010609060101010101" pitchFamily="49" charset="-122"/>
                          <a:ea typeface="FangSong" panose="02010609060101010101" pitchFamily="49" charset="-122"/>
                        </a:rPr>
                        <a:t>电力</a:t>
                      </a:r>
                      <a:endParaRPr lang="zh-CN" sz="1600" kern="100" dirty="0">
                        <a:effectLst/>
                        <a:latin typeface="FangSong" panose="02010609060101010101" pitchFamily="49" charset="-122"/>
                        <a:ea typeface="FangSong" panose="02010609060101010101" pitchFamily="49" charset="-122"/>
                      </a:endParaRPr>
                    </a:p>
                    <a:p>
                      <a:pPr algn="l"/>
                      <a:r>
                        <a:rPr lang="zh-CN" sz="1200" kern="100" dirty="0">
                          <a:effectLst/>
                          <a:latin typeface="FangSong" panose="02010609060101010101" pitchFamily="49" charset="-122"/>
                          <a:ea typeface="FangSong" panose="02010609060101010101" pitchFamily="49" charset="-122"/>
                        </a:rPr>
                        <a:t>泛司法</a:t>
                      </a:r>
                      <a:endParaRPr lang="zh-CN" sz="1600" kern="100" dirty="0">
                        <a:effectLst/>
                        <a:latin typeface="FangSong" panose="02010609060101010101" pitchFamily="49" charset="-122"/>
                        <a:ea typeface="FangSong"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79763">
                <a:tc>
                  <a:txBody>
                    <a:bodyPr/>
                    <a:lstStyle/>
                    <a:p>
                      <a:pPr algn="ctr"/>
                      <a:r>
                        <a:rPr lang="zh-CN" sz="1200" kern="100" dirty="0">
                          <a:effectLst/>
                          <a:latin typeface="FangSong" panose="02010609060101010101" pitchFamily="49" charset="-122"/>
                          <a:ea typeface="FangSong" panose="02010609060101010101" pitchFamily="49" charset="-122"/>
                        </a:rPr>
                        <a:t>达观数据</a:t>
                      </a:r>
                      <a:endParaRPr lang="zh-CN" sz="1600" kern="100" dirty="0">
                        <a:effectLst/>
                        <a:latin typeface="FangSong" panose="02010609060101010101" pitchFamily="49" charset="-122"/>
                        <a:ea typeface="FangSong"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sz="1200" kern="100" dirty="0">
                          <a:effectLst/>
                          <a:latin typeface="FangSong" panose="02010609060101010101" pitchFamily="49" charset="-122"/>
                          <a:ea typeface="FangSong" panose="02010609060101010101" pitchFamily="49" charset="-122"/>
                        </a:rPr>
                        <a:t>利用</a:t>
                      </a:r>
                      <a:r>
                        <a:rPr lang="en-US" sz="1200" kern="100" dirty="0">
                          <a:effectLst/>
                          <a:latin typeface="FangSong" panose="02010609060101010101" pitchFamily="49" charset="-122"/>
                          <a:ea typeface="FangSong" panose="02010609060101010101" pitchFamily="49" charset="-122"/>
                        </a:rPr>
                        <a:t>NLP</a:t>
                      </a:r>
                      <a:r>
                        <a:rPr lang="zh-CN" sz="1200" kern="100" dirty="0">
                          <a:effectLst/>
                          <a:latin typeface="FangSong" panose="02010609060101010101" pitchFamily="49" charset="-122"/>
                          <a:ea typeface="FangSong" panose="02010609060101010101" pitchFamily="49" charset="-122"/>
                        </a:rPr>
                        <a:t>为用户提供文本审核、推荐和写作等智能软件</a:t>
                      </a:r>
                      <a:endParaRPr lang="en-US" altLang="zh-CN" sz="1200" kern="100" dirty="0">
                        <a:effectLst/>
                        <a:latin typeface="FangSong" panose="02010609060101010101" pitchFamily="49" charset="-122"/>
                        <a:ea typeface="FangSong" panose="02010609060101010101" pitchFamily="49"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sz="1200" kern="100" dirty="0">
                          <a:effectLst/>
                          <a:latin typeface="FangSong" panose="02010609060101010101" pitchFamily="49" charset="-122"/>
                          <a:ea typeface="FangSong" panose="02010609060101010101" pitchFamily="49" charset="-122"/>
                        </a:rPr>
                        <a:t>技术优势明显</a:t>
                      </a:r>
                      <a:endParaRPr lang="zh-CN" sz="1600" kern="100" dirty="0">
                        <a:effectLst/>
                        <a:latin typeface="FangSong" panose="02010609060101010101" pitchFamily="49" charset="-122"/>
                        <a:ea typeface="FangSong" panose="02010609060101010101" pitchFamily="49" charset="-122"/>
                      </a:endParaRPr>
                    </a:p>
                    <a:p>
                      <a:pPr algn="l"/>
                      <a:r>
                        <a:rPr lang="zh-CN" sz="1200" kern="100" dirty="0">
                          <a:effectLst/>
                          <a:latin typeface="FangSong" panose="02010609060101010101" pitchFamily="49" charset="-122"/>
                          <a:ea typeface="FangSong" panose="02010609060101010101" pitchFamily="49" charset="-122"/>
                        </a:rPr>
                        <a:t>深耕</a:t>
                      </a:r>
                      <a:r>
                        <a:rPr lang="zh-CN" sz="1200" b="1" kern="100" dirty="0">
                          <a:solidFill>
                            <a:srgbClr val="FF0000"/>
                          </a:solidFill>
                          <a:effectLst/>
                          <a:latin typeface="FangSong" panose="02010609060101010101" pitchFamily="49" charset="-122"/>
                          <a:ea typeface="FangSong" panose="02010609060101010101" pitchFamily="49" charset="-122"/>
                        </a:rPr>
                        <a:t>文本处理</a:t>
                      </a:r>
                      <a:endParaRPr lang="zh-CN" sz="1600" b="1" kern="100" dirty="0">
                        <a:solidFill>
                          <a:srgbClr val="FF0000"/>
                        </a:solidFill>
                        <a:effectLst/>
                        <a:latin typeface="FangSong" panose="02010609060101010101" pitchFamily="49" charset="-122"/>
                        <a:ea typeface="FangSong" panose="02010609060101010101" pitchFamily="49" charset="-122"/>
                      </a:endParaRPr>
                    </a:p>
                    <a:p>
                      <a:pPr algn="l"/>
                      <a:r>
                        <a:rPr lang="zh-CN" sz="1200" kern="100" dirty="0">
                          <a:effectLst/>
                          <a:latin typeface="FangSong" panose="02010609060101010101" pitchFamily="49" charset="-122"/>
                          <a:ea typeface="FangSong" panose="02010609060101010101" pitchFamily="49" charset="-122"/>
                        </a:rPr>
                        <a:t>高校合作</a:t>
                      </a:r>
                      <a:endParaRPr lang="zh-CN" sz="1600" kern="100" dirty="0">
                        <a:effectLst/>
                        <a:latin typeface="FangSong" panose="02010609060101010101" pitchFamily="49" charset="-122"/>
                        <a:ea typeface="FangSong"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sz="1200" kern="100" dirty="0">
                          <a:effectLst/>
                          <a:latin typeface="FangSong" panose="02010609060101010101" pitchFamily="49" charset="-122"/>
                          <a:ea typeface="FangSong" panose="02010609060101010101" pitchFamily="49" charset="-122"/>
                        </a:rPr>
                        <a:t>方向单一</a:t>
                      </a:r>
                      <a:endParaRPr lang="zh-CN" sz="1600" kern="100" dirty="0">
                        <a:effectLst/>
                        <a:latin typeface="FangSong" panose="02010609060101010101" pitchFamily="49" charset="-122"/>
                        <a:ea typeface="FangSong"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sz="1200" kern="100" dirty="0">
                          <a:effectLst/>
                          <a:latin typeface="FangSong" panose="02010609060101010101" pitchFamily="49" charset="-122"/>
                          <a:ea typeface="FangSong" panose="02010609060101010101" pitchFamily="49" charset="-122"/>
                        </a:rPr>
                        <a:t>金融</a:t>
                      </a:r>
                      <a:endParaRPr lang="zh-CN" sz="1600" kern="100" dirty="0">
                        <a:effectLst/>
                        <a:latin typeface="FangSong" panose="02010609060101010101" pitchFamily="49" charset="-122"/>
                        <a:ea typeface="FangSong" panose="02010609060101010101" pitchFamily="49" charset="-122"/>
                      </a:endParaRPr>
                    </a:p>
                    <a:p>
                      <a:pPr algn="l"/>
                      <a:r>
                        <a:rPr lang="zh-CN" sz="1200" kern="100" dirty="0">
                          <a:effectLst/>
                          <a:latin typeface="FangSong" panose="02010609060101010101" pitchFamily="49" charset="-122"/>
                          <a:ea typeface="FangSong" panose="02010609060101010101" pitchFamily="49" charset="-122"/>
                        </a:rPr>
                        <a:t>传媒</a:t>
                      </a:r>
                      <a:endParaRPr lang="zh-CN" sz="1600" kern="100" dirty="0">
                        <a:effectLst/>
                        <a:latin typeface="FangSong" panose="02010609060101010101" pitchFamily="49" charset="-122"/>
                        <a:ea typeface="FangSong" panose="02010609060101010101" pitchFamily="49" charset="-122"/>
                      </a:endParaRPr>
                    </a:p>
                    <a:p>
                      <a:pPr algn="l"/>
                      <a:r>
                        <a:rPr lang="zh-CN" sz="1200" kern="100" dirty="0">
                          <a:effectLst/>
                          <a:latin typeface="FangSong" panose="02010609060101010101" pitchFamily="49" charset="-122"/>
                          <a:ea typeface="FangSong" panose="02010609060101010101" pitchFamily="49" charset="-122"/>
                        </a:rPr>
                        <a:t>制造</a:t>
                      </a:r>
                      <a:endParaRPr lang="zh-CN" sz="1600" kern="100" dirty="0">
                        <a:effectLst/>
                        <a:latin typeface="FangSong" panose="02010609060101010101" pitchFamily="49" charset="-122"/>
                        <a:ea typeface="FangSong" panose="02010609060101010101" pitchFamily="49" charset="-122"/>
                      </a:endParaRPr>
                    </a:p>
                    <a:p>
                      <a:pPr algn="l"/>
                      <a:r>
                        <a:rPr lang="zh-CN" sz="1200" kern="100" dirty="0">
                          <a:effectLst/>
                          <a:latin typeface="FangSong" panose="02010609060101010101" pitchFamily="49" charset="-122"/>
                          <a:ea typeface="FangSong" panose="02010609060101010101" pitchFamily="49" charset="-122"/>
                        </a:rPr>
                        <a:t>政府</a:t>
                      </a:r>
                      <a:endParaRPr lang="zh-CN" sz="1600" kern="100" dirty="0">
                        <a:effectLst/>
                        <a:latin typeface="FangSong" panose="02010609060101010101" pitchFamily="49" charset="-122"/>
                        <a:ea typeface="FangSong"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81605">
                <a:tc>
                  <a:txBody>
                    <a:bodyPr/>
                    <a:lstStyle/>
                    <a:p>
                      <a:pPr algn="ctr"/>
                      <a:r>
                        <a:rPr lang="en-US" sz="1200" kern="100" dirty="0">
                          <a:effectLst/>
                          <a:latin typeface="Times New Roman" panose="02020603050405020304" pitchFamily="18" charset="0"/>
                          <a:ea typeface="FangSong" panose="02010609060101010101" pitchFamily="49" charset="-122"/>
                          <a:cs typeface="Times New Roman" panose="02020603050405020304" pitchFamily="18" charset="0"/>
                        </a:rPr>
                        <a:t>ROAM EDIT</a:t>
                      </a:r>
                      <a:endParaRPr lang="zh-CN" sz="1600" kern="100" dirty="0">
                        <a:effectLst/>
                        <a:latin typeface="Times New Roman" panose="02020603050405020304" pitchFamily="18" charset="0"/>
                        <a:ea typeface="FangSong"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sz="1200" kern="100" dirty="0">
                          <a:effectLst/>
                          <a:latin typeface="FangSong" panose="02010609060101010101" pitchFamily="49" charset="-122"/>
                          <a:ea typeface="FangSong" panose="02010609060101010101" pitchFamily="49" charset="-122"/>
                        </a:rPr>
                        <a:t>国内首款双向链接大纲笔记工具，让碎片化的知识形成知识体系，让给新建的笔记分类</a:t>
                      </a:r>
                      <a:endParaRPr lang="en-US" altLang="zh-CN" sz="1200" kern="100" dirty="0">
                        <a:effectLst/>
                        <a:latin typeface="FangSong" panose="02010609060101010101" pitchFamily="49" charset="-122"/>
                        <a:ea typeface="FangSong" panose="02010609060101010101" pitchFamily="49"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sz="1200" kern="100" dirty="0">
                          <a:effectLst/>
                          <a:latin typeface="FangSong" panose="02010609060101010101" pitchFamily="49" charset="-122"/>
                          <a:ea typeface="FangSong" panose="02010609060101010101" pitchFamily="49" charset="-122"/>
                        </a:rPr>
                        <a:t>双向链接：不知不觉构建起知识网络</a:t>
                      </a:r>
                      <a:endParaRPr lang="zh-CN" sz="1600" kern="100" dirty="0">
                        <a:effectLst/>
                        <a:latin typeface="FangSong" panose="02010609060101010101" pitchFamily="49" charset="-122"/>
                        <a:ea typeface="FangSong" panose="02010609060101010101" pitchFamily="49" charset="-122"/>
                      </a:endParaRPr>
                    </a:p>
                    <a:p>
                      <a:pPr algn="l"/>
                      <a:r>
                        <a:rPr lang="zh-CN" sz="1200" b="1" kern="100" dirty="0">
                          <a:solidFill>
                            <a:srgbClr val="FF0000"/>
                          </a:solidFill>
                          <a:effectLst/>
                          <a:latin typeface="FangSong" panose="02010609060101010101" pitchFamily="49" charset="-122"/>
                          <a:ea typeface="FangSong" panose="02010609060101010101" pitchFamily="49" charset="-122"/>
                        </a:rPr>
                        <a:t>关键词提取：</a:t>
                      </a:r>
                      <a:r>
                        <a:rPr lang="zh-CN" sz="1200" b="0" kern="100" dirty="0">
                          <a:solidFill>
                            <a:schemeClr val="tx1"/>
                          </a:solidFill>
                          <a:effectLst/>
                          <a:latin typeface="FangSong" panose="02010609060101010101" pitchFamily="49" charset="-122"/>
                          <a:ea typeface="FangSong" panose="02010609060101010101" pitchFamily="49" charset="-122"/>
                        </a:rPr>
                        <a:t>构建三元组形成体系网络图</a:t>
                      </a:r>
                      <a:endParaRPr lang="zh-CN" sz="1600" b="0" kern="100" dirty="0">
                        <a:solidFill>
                          <a:schemeClr val="tx1"/>
                        </a:solidFill>
                        <a:effectLst/>
                        <a:latin typeface="FangSong" panose="02010609060101010101" pitchFamily="49" charset="-122"/>
                        <a:ea typeface="FangSong" panose="02010609060101010101" pitchFamily="49" charset="-122"/>
                      </a:endParaRPr>
                    </a:p>
                    <a:p>
                      <a:pPr algn="l"/>
                      <a:r>
                        <a:rPr lang="zh-CN" sz="1200" kern="100" dirty="0">
                          <a:effectLst/>
                          <a:latin typeface="FangSong" panose="02010609060101010101" pitchFamily="49" charset="-122"/>
                          <a:ea typeface="FangSong" panose="02010609060101010101" pitchFamily="49" charset="-122"/>
                        </a:rPr>
                        <a:t>价格实惠：会员制</a:t>
                      </a:r>
                      <a:endParaRPr lang="zh-CN" sz="1600" kern="100" dirty="0">
                        <a:effectLst/>
                        <a:latin typeface="FangSong" panose="02010609060101010101" pitchFamily="49" charset="-122"/>
                        <a:ea typeface="FangSong"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sz="1200" b="1" kern="100" dirty="0">
                          <a:solidFill>
                            <a:srgbClr val="FF0000"/>
                          </a:solidFill>
                          <a:effectLst/>
                          <a:latin typeface="FangSong" panose="02010609060101010101" pitchFamily="49" charset="-122"/>
                          <a:ea typeface="FangSong" panose="02010609060101010101" pitchFamily="49" charset="-122"/>
                        </a:rPr>
                        <a:t>开发过程中</a:t>
                      </a:r>
                      <a:endParaRPr lang="zh-CN" sz="1600" b="1" kern="100" dirty="0">
                        <a:solidFill>
                          <a:srgbClr val="FF0000"/>
                        </a:solidFill>
                        <a:effectLst/>
                        <a:latin typeface="FangSong" panose="02010609060101010101" pitchFamily="49" charset="-122"/>
                        <a:ea typeface="FangSong" panose="02010609060101010101" pitchFamily="49" charset="-122"/>
                      </a:endParaRPr>
                    </a:p>
                    <a:p>
                      <a:pPr algn="l"/>
                      <a:r>
                        <a:rPr lang="zh-CN" sz="1200" b="1" kern="100" dirty="0">
                          <a:solidFill>
                            <a:srgbClr val="FF0000"/>
                          </a:solidFill>
                          <a:effectLst/>
                          <a:latin typeface="FangSong" panose="02010609060101010101" pitchFamily="49" charset="-122"/>
                          <a:ea typeface="FangSong" panose="02010609060101010101" pitchFamily="49" charset="-122"/>
                        </a:rPr>
                        <a:t>系统不够稳定</a:t>
                      </a:r>
                      <a:endParaRPr lang="zh-CN" sz="1600" b="1" kern="100" dirty="0">
                        <a:solidFill>
                          <a:srgbClr val="FF0000"/>
                        </a:solidFill>
                        <a:effectLst/>
                        <a:latin typeface="FangSong" panose="02010609060101010101" pitchFamily="49" charset="-122"/>
                        <a:ea typeface="FangSong"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sz="1200" kern="100" dirty="0">
                          <a:effectLst/>
                          <a:latin typeface="FangSong" panose="02010609060101010101" pitchFamily="49" charset="-122"/>
                          <a:ea typeface="FangSong" panose="02010609060101010101" pitchFamily="49" charset="-122"/>
                        </a:rPr>
                        <a:t>知识领域</a:t>
                      </a:r>
                      <a:endParaRPr lang="zh-CN" sz="1600" kern="100" dirty="0">
                        <a:effectLst/>
                        <a:latin typeface="FangSong" panose="02010609060101010101" pitchFamily="49" charset="-122"/>
                        <a:ea typeface="FangSong"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358295">
                <a:tc>
                  <a:txBody>
                    <a:bodyPr/>
                    <a:lstStyle/>
                    <a:p>
                      <a:pPr algn="ctr"/>
                      <a:r>
                        <a:rPr lang="en-US" sz="1200" kern="100" dirty="0">
                          <a:effectLst/>
                          <a:latin typeface="Times New Roman" panose="02020603050405020304" pitchFamily="18" charset="0"/>
                          <a:ea typeface="FangSong" panose="02010609060101010101" pitchFamily="49" charset="-122"/>
                          <a:cs typeface="Times New Roman" panose="02020603050405020304" pitchFamily="18" charset="0"/>
                        </a:rPr>
                        <a:t>X Mind</a:t>
                      </a:r>
                      <a:endParaRPr lang="zh-CN" sz="1600" kern="100" dirty="0">
                        <a:effectLst/>
                        <a:latin typeface="Times New Roman" panose="02020603050405020304" pitchFamily="18" charset="0"/>
                        <a:ea typeface="FangSong"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sz="1200" kern="100" dirty="0">
                          <a:effectLst/>
                          <a:latin typeface="FangSong" panose="02010609060101010101" pitchFamily="49" charset="-122"/>
                          <a:ea typeface="FangSong" panose="02010609060101010101" pitchFamily="49" charset="-122"/>
                        </a:rPr>
                        <a:t>思维导图软件，拥有本身的在线社区，使用产品帮助用户建立起体系化的思维方式</a:t>
                      </a:r>
                      <a:endParaRPr lang="zh-CN" sz="1600" kern="100" dirty="0">
                        <a:effectLst/>
                        <a:latin typeface="FangSong" panose="02010609060101010101" pitchFamily="49" charset="-122"/>
                        <a:ea typeface="FangSong"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sz="1200" b="1" kern="100" dirty="0">
                          <a:solidFill>
                            <a:srgbClr val="FF0000"/>
                          </a:solidFill>
                          <a:effectLst/>
                          <a:latin typeface="FangSong" panose="02010609060101010101" pitchFamily="49" charset="-122"/>
                          <a:ea typeface="FangSong" panose="02010609060101010101" pitchFamily="49" charset="-122"/>
                        </a:rPr>
                        <a:t>共享图库：</a:t>
                      </a:r>
                      <a:r>
                        <a:rPr lang="zh-CN" sz="1200" b="0" kern="100" dirty="0">
                          <a:solidFill>
                            <a:schemeClr val="tx1"/>
                          </a:solidFill>
                          <a:effectLst/>
                          <a:latin typeface="FangSong" panose="02010609060101010101" pitchFamily="49" charset="-122"/>
                          <a:ea typeface="FangSong" panose="02010609060101010101" pitchFamily="49" charset="-122"/>
                        </a:rPr>
                        <a:t>开拓</a:t>
                      </a:r>
                      <a:r>
                        <a:rPr lang="en-US" sz="1200" b="0" kern="100" dirty="0">
                          <a:solidFill>
                            <a:schemeClr val="tx1"/>
                          </a:solidFill>
                          <a:effectLst/>
                          <a:latin typeface="FangSong" panose="02010609060101010101" pitchFamily="49" charset="-122"/>
                          <a:ea typeface="FangSong" panose="02010609060101010101" pitchFamily="49" charset="-122"/>
                        </a:rPr>
                        <a:t>UGC</a:t>
                      </a:r>
                      <a:r>
                        <a:rPr lang="zh-CN" sz="1200" b="0" kern="100" dirty="0">
                          <a:solidFill>
                            <a:schemeClr val="tx1"/>
                          </a:solidFill>
                          <a:effectLst/>
                          <a:latin typeface="FangSong" panose="02010609060101010101" pitchFamily="49" charset="-122"/>
                          <a:ea typeface="FangSong" panose="02010609060101010101" pitchFamily="49" charset="-122"/>
                        </a:rPr>
                        <a:t>在图谱领域应用</a:t>
                      </a:r>
                      <a:endParaRPr lang="zh-CN" sz="1600" b="0" kern="100" dirty="0">
                        <a:solidFill>
                          <a:schemeClr val="tx1"/>
                        </a:solidFill>
                        <a:effectLst/>
                        <a:latin typeface="FangSong" panose="02010609060101010101" pitchFamily="49" charset="-122"/>
                        <a:ea typeface="FangSong" panose="02010609060101010101" pitchFamily="49" charset="-122"/>
                      </a:endParaRPr>
                    </a:p>
                    <a:p>
                      <a:pPr algn="l"/>
                      <a:r>
                        <a:rPr lang="zh-CN" sz="1200" b="1" kern="100" dirty="0">
                          <a:solidFill>
                            <a:srgbClr val="FF0000"/>
                          </a:solidFill>
                          <a:effectLst/>
                          <a:latin typeface="FangSong" panose="02010609060101010101" pitchFamily="49" charset="-122"/>
                          <a:ea typeface="FangSong" panose="02010609060101010101" pitchFamily="49" charset="-122"/>
                        </a:rPr>
                        <a:t>上钻和下钻</a:t>
                      </a:r>
                      <a:r>
                        <a:rPr lang="zh-CN" sz="1200" kern="100" dirty="0">
                          <a:solidFill>
                            <a:srgbClr val="FF0000"/>
                          </a:solidFill>
                          <a:effectLst/>
                          <a:latin typeface="FangSong" panose="02010609060101010101" pitchFamily="49" charset="-122"/>
                          <a:ea typeface="FangSong" panose="02010609060101010101" pitchFamily="49" charset="-122"/>
                        </a:rPr>
                        <a:t>：</a:t>
                      </a:r>
                      <a:r>
                        <a:rPr lang="zh-CN" sz="1200" kern="100" dirty="0">
                          <a:effectLst/>
                          <a:latin typeface="FangSong" panose="02010609060101010101" pitchFamily="49" charset="-122"/>
                          <a:ea typeface="FangSong" panose="02010609060101010101" pitchFamily="49" charset="-122"/>
                        </a:rPr>
                        <a:t>完成信息的分层探索</a:t>
                      </a:r>
                      <a:endParaRPr lang="zh-CN" sz="1600" kern="100" dirty="0">
                        <a:effectLst/>
                        <a:latin typeface="FangSong" panose="02010609060101010101" pitchFamily="49" charset="-122"/>
                        <a:ea typeface="FangSong" panose="02010609060101010101" pitchFamily="49" charset="-122"/>
                      </a:endParaRPr>
                    </a:p>
                    <a:p>
                      <a:pPr algn="l"/>
                      <a:r>
                        <a:rPr lang="zh-CN" sz="1200" b="1" kern="100" dirty="0">
                          <a:solidFill>
                            <a:srgbClr val="FF0000"/>
                          </a:solidFill>
                          <a:effectLst/>
                          <a:latin typeface="FangSong" panose="02010609060101010101" pitchFamily="49" charset="-122"/>
                          <a:ea typeface="FangSong" panose="02010609060101010101" pitchFamily="49" charset="-122"/>
                        </a:rPr>
                        <a:t>构建便捷：</a:t>
                      </a:r>
                      <a:r>
                        <a:rPr lang="zh-CN" sz="1200" kern="100" dirty="0">
                          <a:effectLst/>
                          <a:latin typeface="FangSong" panose="02010609060101010101" pitchFamily="49" charset="-122"/>
                          <a:ea typeface="FangSong" panose="02010609060101010101" pitchFamily="49" charset="-122"/>
                        </a:rPr>
                        <a:t>通过开展头脑风暴，可以实时处理当前信息内容。</a:t>
                      </a:r>
                      <a:endParaRPr lang="zh-CN" sz="1600" kern="100" dirty="0">
                        <a:effectLst/>
                        <a:latin typeface="FangSong" panose="02010609060101010101" pitchFamily="49" charset="-122"/>
                        <a:ea typeface="FangSong"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sz="1200" b="0" kern="100" dirty="0">
                          <a:solidFill>
                            <a:schemeClr val="tx1"/>
                          </a:solidFill>
                          <a:effectLst/>
                          <a:latin typeface="FangSong" panose="02010609060101010101" pitchFamily="49" charset="-122"/>
                          <a:ea typeface="FangSong" panose="02010609060101010101" pitchFamily="49" charset="-122"/>
                        </a:rPr>
                        <a:t>不提供智能推理</a:t>
                      </a:r>
                      <a:endParaRPr lang="zh-CN" sz="1600" b="0" kern="100" dirty="0">
                        <a:solidFill>
                          <a:schemeClr val="tx1"/>
                        </a:solidFill>
                        <a:effectLst/>
                        <a:latin typeface="FangSong" panose="02010609060101010101" pitchFamily="49" charset="-122"/>
                        <a:ea typeface="FangSong" panose="02010609060101010101" pitchFamily="49" charset="-122"/>
                      </a:endParaRPr>
                    </a:p>
                    <a:p>
                      <a:pPr algn="l"/>
                      <a:r>
                        <a:rPr lang="zh-CN" sz="1200" kern="100" dirty="0">
                          <a:effectLst/>
                          <a:latin typeface="FangSong" panose="02010609060101010101" pitchFamily="49" charset="-122"/>
                          <a:ea typeface="FangSong" panose="02010609060101010101" pitchFamily="49" charset="-122"/>
                        </a:rPr>
                        <a:t>难以共享与展示</a:t>
                      </a:r>
                      <a:endParaRPr lang="zh-CN" sz="1600" kern="100" dirty="0">
                        <a:effectLst/>
                        <a:latin typeface="FangSong" panose="02010609060101010101" pitchFamily="49" charset="-122"/>
                        <a:ea typeface="FangSong"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sz="1200" kern="100" dirty="0">
                          <a:effectLst/>
                          <a:latin typeface="FangSong" panose="02010609060101010101" pitchFamily="49" charset="-122"/>
                          <a:ea typeface="FangSong" panose="02010609060101010101" pitchFamily="49" charset="-122"/>
                        </a:rPr>
                        <a:t>思维导图</a:t>
                      </a:r>
                      <a:endParaRPr lang="zh-CN" sz="1600" kern="100" dirty="0">
                        <a:effectLst/>
                        <a:latin typeface="FangSong" panose="02010609060101010101" pitchFamily="49" charset="-122"/>
                        <a:ea typeface="FangSong"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09954" y="-40876"/>
            <a:ext cx="2529975" cy="80499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9"/>
          <p:cNvSpPr txBox="1"/>
          <p:nvPr/>
        </p:nvSpPr>
        <p:spPr>
          <a:xfrm>
            <a:off x="1123013" y="112596"/>
            <a:ext cx="6054694" cy="500137"/>
          </a:xfrm>
          <a:prstGeom prst="rect">
            <a:avLst/>
          </a:prstGeom>
          <a:noFill/>
        </p:spPr>
        <p:txBody>
          <a:bodyPr wrap="square" lIns="68580" tIns="34290" rIns="68580" bIns="34290" rtlCol="0">
            <a:spAutoFit/>
          </a:bodyPr>
          <a:lstStyle/>
          <a:p>
            <a:pPr marL="0" lvl="1"/>
            <a:r>
              <a:rPr lang="en-US" altLang="zh-CN" sz="2800" b="1" dirty="0">
                <a:solidFill>
                  <a:srgbClr val="414455"/>
                </a:solidFill>
                <a:latin typeface="FZXiaoBiaoSong-B05S" panose="03000509000000000000" pitchFamily="66" charset="-122"/>
                <a:ea typeface="FZXiaoBiaoSong-B05S" panose="03000509000000000000" pitchFamily="66" charset="-122"/>
              </a:rPr>
              <a:t>“</a:t>
            </a:r>
            <a:r>
              <a:rPr lang="zh-CN" altLang="en-US" sz="2800" b="1" dirty="0">
                <a:solidFill>
                  <a:srgbClr val="414455"/>
                </a:solidFill>
                <a:latin typeface="FZXiaoBiaoSong-B05S" panose="03000509000000000000" pitchFamily="66" charset="-122"/>
                <a:ea typeface="FZXiaoBiaoSong-B05S" panose="03000509000000000000" pitchFamily="66" charset="-122"/>
              </a:rPr>
              <a:t>知道</a:t>
            </a:r>
            <a:r>
              <a:rPr lang="en-US" altLang="zh-CN" sz="2800" b="1" dirty="0">
                <a:solidFill>
                  <a:srgbClr val="414455"/>
                </a:solidFill>
                <a:latin typeface="FZXiaoBiaoSong-B05S" panose="03000509000000000000" pitchFamily="66" charset="-122"/>
                <a:ea typeface="FZXiaoBiaoSong-B05S" panose="03000509000000000000" pitchFamily="66" charset="-122"/>
              </a:rPr>
              <a:t>”</a:t>
            </a:r>
            <a:r>
              <a:rPr lang="zh-CN" altLang="en-US" sz="2800" b="1" dirty="0">
                <a:solidFill>
                  <a:srgbClr val="414455"/>
                </a:solidFill>
                <a:latin typeface="FZXiaoBiaoSong-B05S" panose="03000509000000000000" pitchFamily="66" charset="-122"/>
                <a:ea typeface="FZXiaoBiaoSong-B05S" panose="03000509000000000000" pitchFamily="66" charset="-122"/>
              </a:rPr>
              <a:t>：功能概述</a:t>
            </a:r>
            <a:endParaRPr lang="zh-CN" altLang="en-US" sz="2800" b="1" dirty="0">
              <a:solidFill>
                <a:srgbClr val="414455"/>
              </a:solidFill>
              <a:latin typeface="FZXiaoBiaoSong-B05S" panose="03000509000000000000" pitchFamily="66" charset="-122"/>
              <a:ea typeface="FZXiaoBiaoSong-B05S" panose="03000509000000000000" pitchFamily="66" charset="-122"/>
            </a:endParaRPr>
          </a:p>
        </p:txBody>
      </p:sp>
      <p:cxnSp>
        <p:nvCxnSpPr>
          <p:cNvPr id="22" name="直接连接符 21"/>
          <p:cNvCxnSpPr/>
          <p:nvPr/>
        </p:nvCxnSpPr>
        <p:spPr>
          <a:xfrm>
            <a:off x="351090" y="713675"/>
            <a:ext cx="11161240" cy="11443"/>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11125" y="-329495"/>
            <a:ext cx="1382231" cy="1382231"/>
          </a:xfrm>
          <a:prstGeom prst="rect">
            <a:avLst/>
          </a:prstGeom>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09954" y="-40876"/>
            <a:ext cx="2529975" cy="804992"/>
          </a:xfrm>
          <a:prstGeom prst="rect">
            <a:avLst/>
          </a:prstGeom>
        </p:spPr>
      </p:pic>
      <p:sp>
        <p:nvSpPr>
          <p:cNvPr id="12" name="文本框 11"/>
          <p:cNvSpPr txBox="1"/>
          <p:nvPr/>
        </p:nvSpPr>
        <p:spPr>
          <a:xfrm>
            <a:off x="4828987" y="1768288"/>
            <a:ext cx="2348720" cy="523220"/>
          </a:xfrm>
          <a:prstGeom prst="rect">
            <a:avLst/>
          </a:prstGeom>
          <a:noFill/>
        </p:spPr>
        <p:txBody>
          <a:bodyPr wrap="none" rtlCol="0">
            <a:spAutoFit/>
          </a:bodyPr>
          <a:lstStyle/>
          <a:p>
            <a:r>
              <a:rPr lang="zh-CN" altLang="en-US" sz="2800" b="1" dirty="0">
                <a:solidFill>
                  <a:srgbClr val="414455"/>
                </a:solidFill>
                <a:latin typeface="FZXiaoBiaoSong-B05S" panose="03000509000000000000" pitchFamily="66" charset="-122"/>
                <a:ea typeface="FZXiaoBiaoSong-B05S" panose="03000509000000000000" pitchFamily="66" charset="-122"/>
              </a:rPr>
              <a:t>知识的拥有者</a:t>
            </a:r>
            <a:endParaRPr lang="zh-CN" altLang="en-US" sz="2800" b="1" dirty="0">
              <a:solidFill>
                <a:srgbClr val="414455"/>
              </a:solidFill>
              <a:latin typeface="FZXiaoBiaoSong-B05S" panose="03000509000000000000" pitchFamily="66" charset="-122"/>
              <a:ea typeface="FZXiaoBiaoSong-B05S" panose="03000509000000000000" pitchFamily="66" charset="-122"/>
            </a:endParaRPr>
          </a:p>
        </p:txBody>
      </p:sp>
      <p:sp>
        <p:nvSpPr>
          <p:cNvPr id="15" name="文本框 14"/>
          <p:cNvSpPr txBox="1"/>
          <p:nvPr/>
        </p:nvSpPr>
        <p:spPr>
          <a:xfrm>
            <a:off x="6944209" y="4626933"/>
            <a:ext cx="2348720" cy="523220"/>
          </a:xfrm>
          <a:prstGeom prst="rect">
            <a:avLst/>
          </a:prstGeom>
          <a:noFill/>
        </p:spPr>
        <p:txBody>
          <a:bodyPr wrap="none" rtlCol="0">
            <a:spAutoFit/>
          </a:bodyPr>
          <a:lstStyle/>
          <a:p>
            <a:r>
              <a:rPr lang="zh-CN" altLang="en-US" sz="2800" b="1" dirty="0">
                <a:solidFill>
                  <a:srgbClr val="414455"/>
                </a:solidFill>
                <a:latin typeface="FZXiaoBiaoSong-B05S" panose="03000509000000000000" pitchFamily="66" charset="-122"/>
                <a:ea typeface="FZXiaoBiaoSong-B05S" panose="03000509000000000000" pitchFamily="66" charset="-122"/>
              </a:rPr>
              <a:t>知识的分享者</a:t>
            </a:r>
            <a:endParaRPr lang="zh-CN" altLang="en-US" sz="2800" b="1" dirty="0">
              <a:solidFill>
                <a:srgbClr val="414455"/>
              </a:solidFill>
              <a:latin typeface="FZXiaoBiaoSong-B05S" panose="03000509000000000000" pitchFamily="66" charset="-122"/>
              <a:ea typeface="FZXiaoBiaoSong-B05S" panose="03000509000000000000" pitchFamily="66" charset="-122"/>
            </a:endParaRPr>
          </a:p>
        </p:txBody>
      </p:sp>
      <p:sp>
        <p:nvSpPr>
          <p:cNvPr id="16" name="文本框 15"/>
          <p:cNvSpPr txBox="1"/>
          <p:nvPr/>
        </p:nvSpPr>
        <p:spPr>
          <a:xfrm>
            <a:off x="2735559" y="4626933"/>
            <a:ext cx="2348720" cy="523220"/>
          </a:xfrm>
          <a:prstGeom prst="rect">
            <a:avLst/>
          </a:prstGeom>
          <a:noFill/>
        </p:spPr>
        <p:txBody>
          <a:bodyPr wrap="none" rtlCol="0">
            <a:spAutoFit/>
          </a:bodyPr>
          <a:lstStyle/>
          <a:p>
            <a:r>
              <a:rPr lang="zh-CN" altLang="en-US" sz="2800" b="1" dirty="0">
                <a:solidFill>
                  <a:srgbClr val="414455"/>
                </a:solidFill>
                <a:latin typeface="FZXiaoBiaoSong-B05S" panose="03000509000000000000" pitchFamily="66" charset="-122"/>
                <a:ea typeface="FZXiaoBiaoSong-B05S" panose="03000509000000000000" pitchFamily="66" charset="-122"/>
              </a:rPr>
              <a:t>知识的需求者</a:t>
            </a:r>
            <a:endParaRPr lang="zh-CN" altLang="en-US" sz="2800" b="1" dirty="0">
              <a:solidFill>
                <a:srgbClr val="414455"/>
              </a:solidFill>
              <a:latin typeface="FZXiaoBiaoSong-B05S" panose="03000509000000000000" pitchFamily="66" charset="-122"/>
              <a:ea typeface="FZXiaoBiaoSong-B05S" panose="03000509000000000000" pitchFamily="66" charset="-122"/>
            </a:endParaRPr>
          </a:p>
        </p:txBody>
      </p:sp>
      <p:sp>
        <p:nvSpPr>
          <p:cNvPr id="20" name="箭头: 圆角右 19"/>
          <p:cNvSpPr/>
          <p:nvPr/>
        </p:nvSpPr>
        <p:spPr>
          <a:xfrm rot="19333572">
            <a:off x="3352825" y="2507562"/>
            <a:ext cx="1304108" cy="1098262"/>
          </a:xfrm>
          <a:prstGeom prst="bentArrow">
            <a:avLst>
              <a:gd name="adj1" fmla="val 25000"/>
              <a:gd name="adj2" fmla="val 25000"/>
              <a:gd name="adj3" fmla="val 25000"/>
              <a:gd name="adj4" fmla="val 87500"/>
            </a:avLst>
          </a:prstGeom>
          <a:solidFill>
            <a:srgbClr val="A0938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schemeClr val="tx1"/>
              </a:solidFill>
            </a:endParaRPr>
          </a:p>
        </p:txBody>
      </p:sp>
      <p:sp>
        <p:nvSpPr>
          <p:cNvPr id="24" name="箭头: 圆角右 23"/>
          <p:cNvSpPr/>
          <p:nvPr/>
        </p:nvSpPr>
        <p:spPr>
          <a:xfrm rot="6642631">
            <a:off x="7155148" y="2558139"/>
            <a:ext cx="1304108" cy="1098262"/>
          </a:xfrm>
          <a:prstGeom prst="bentArrow">
            <a:avLst>
              <a:gd name="adj1" fmla="val 25000"/>
              <a:gd name="adj2" fmla="val 25000"/>
              <a:gd name="adj3" fmla="val 25000"/>
              <a:gd name="adj4" fmla="val 87500"/>
            </a:avLst>
          </a:prstGeom>
          <a:solidFill>
            <a:srgbClr val="A0938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schemeClr val="tx1"/>
              </a:solidFill>
            </a:endParaRPr>
          </a:p>
        </p:txBody>
      </p:sp>
      <p:sp>
        <p:nvSpPr>
          <p:cNvPr id="25" name="箭头: 圆角右 24"/>
          <p:cNvSpPr/>
          <p:nvPr/>
        </p:nvSpPr>
        <p:spPr>
          <a:xfrm rot="12905553">
            <a:off x="5281445" y="4987512"/>
            <a:ext cx="1304108" cy="1098262"/>
          </a:xfrm>
          <a:prstGeom prst="bentArrow">
            <a:avLst>
              <a:gd name="adj1" fmla="val 25000"/>
              <a:gd name="adj2" fmla="val 25000"/>
              <a:gd name="adj3" fmla="val 25000"/>
              <a:gd name="adj4" fmla="val 87500"/>
            </a:avLst>
          </a:prstGeom>
          <a:solidFill>
            <a:srgbClr val="A0938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schemeClr val="tx1"/>
              </a:solidFill>
            </a:endParaRPr>
          </a:p>
        </p:txBody>
      </p:sp>
      <p:pic>
        <p:nvPicPr>
          <p:cNvPr id="27" name="图片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15949" y="2350104"/>
            <a:ext cx="2564904" cy="2564904"/>
          </a:xfrm>
          <a:prstGeom prst="rect">
            <a:avLst/>
          </a:prstGeom>
        </p:spPr>
      </p:pic>
      <p:sp>
        <p:nvSpPr>
          <p:cNvPr id="13" name="文本框 12"/>
          <p:cNvSpPr txBox="1"/>
          <p:nvPr/>
        </p:nvSpPr>
        <p:spPr>
          <a:xfrm>
            <a:off x="-87105" y="965572"/>
            <a:ext cx="11698088" cy="461665"/>
          </a:xfrm>
          <a:prstGeom prst="rect">
            <a:avLst/>
          </a:prstGeom>
          <a:noFill/>
        </p:spPr>
        <p:txBody>
          <a:bodyPr wrap="square">
            <a:spAutoFit/>
          </a:bodyPr>
          <a:lstStyle/>
          <a:p>
            <a:pPr algn="ctr"/>
            <a:r>
              <a:rPr lang="zh-CN" altLang="en-US" sz="2400" dirty="0">
                <a:solidFill>
                  <a:srgbClr val="7030A0"/>
                </a:solidFill>
                <a:latin typeface="FZXiaoBiaoSong-B05S" panose="03000509000000000000" pitchFamily="66" charset="-122"/>
                <a:ea typeface="FZXiaoBiaoSong-B05S" panose="03000509000000000000" pitchFamily="66" charset="-122"/>
              </a:rPr>
              <a:t>“知道” ：知识获取、知识发现和知识分享的一站式平台</a:t>
            </a:r>
            <a:endParaRPr lang="zh-CN" altLang="en-US" sz="2400" dirty="0">
              <a:solidFill>
                <a:srgbClr val="7030A0"/>
              </a:solidFill>
              <a:latin typeface="FZXiaoBiaoSong-B05S" panose="03000509000000000000" pitchFamily="66" charset="-122"/>
              <a:ea typeface="FZXiaoBiaoSong-B05S" panose="03000509000000000000" pitchFamily="66"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9"/>
          <p:cNvSpPr txBox="1"/>
          <p:nvPr/>
        </p:nvSpPr>
        <p:spPr>
          <a:xfrm>
            <a:off x="1123013" y="112596"/>
            <a:ext cx="6054694" cy="500137"/>
          </a:xfrm>
          <a:prstGeom prst="rect">
            <a:avLst/>
          </a:prstGeom>
          <a:noFill/>
        </p:spPr>
        <p:txBody>
          <a:bodyPr wrap="square" lIns="68580" tIns="34290" rIns="68580" bIns="34290" rtlCol="0">
            <a:spAutoFit/>
          </a:bodyPr>
          <a:lstStyle/>
          <a:p>
            <a:pPr marL="0" lvl="1"/>
            <a:r>
              <a:rPr lang="en-US" altLang="zh-CN" sz="2800" b="1" dirty="0">
                <a:solidFill>
                  <a:srgbClr val="414455"/>
                </a:solidFill>
                <a:latin typeface="FZXiaoBiaoSong-B05S" panose="03000509000000000000" pitchFamily="66" charset="-122"/>
                <a:ea typeface="FZXiaoBiaoSong-B05S" panose="03000509000000000000" pitchFamily="66" charset="-122"/>
              </a:rPr>
              <a:t>“</a:t>
            </a:r>
            <a:r>
              <a:rPr lang="zh-CN" altLang="en-US" sz="2800" b="1" dirty="0">
                <a:solidFill>
                  <a:srgbClr val="414455"/>
                </a:solidFill>
                <a:latin typeface="FZXiaoBiaoSong-B05S" panose="03000509000000000000" pitchFamily="66" charset="-122"/>
                <a:ea typeface="FZXiaoBiaoSong-B05S" panose="03000509000000000000" pitchFamily="66" charset="-122"/>
              </a:rPr>
              <a:t>知道</a:t>
            </a:r>
            <a:r>
              <a:rPr lang="en-US" altLang="zh-CN" sz="2800" b="1" dirty="0">
                <a:solidFill>
                  <a:srgbClr val="414455"/>
                </a:solidFill>
                <a:latin typeface="FZXiaoBiaoSong-B05S" panose="03000509000000000000" pitchFamily="66" charset="-122"/>
                <a:ea typeface="FZXiaoBiaoSong-B05S" panose="03000509000000000000" pitchFamily="66" charset="-122"/>
              </a:rPr>
              <a:t>”</a:t>
            </a:r>
            <a:r>
              <a:rPr lang="zh-CN" altLang="en-US" sz="2800" b="1" dirty="0">
                <a:solidFill>
                  <a:srgbClr val="414455"/>
                </a:solidFill>
                <a:latin typeface="FZXiaoBiaoSong-B05S" panose="03000509000000000000" pitchFamily="66" charset="-122"/>
                <a:ea typeface="FZXiaoBiaoSong-B05S" panose="03000509000000000000" pitchFamily="66" charset="-122"/>
              </a:rPr>
              <a:t>：便利每一个知识需求者</a:t>
            </a:r>
            <a:endParaRPr lang="zh-CN" altLang="en-US" sz="2800" b="1" dirty="0">
              <a:solidFill>
                <a:srgbClr val="414455"/>
              </a:solidFill>
              <a:latin typeface="FZXiaoBiaoSong-B05S" panose="03000509000000000000" pitchFamily="66" charset="-122"/>
              <a:ea typeface="FZXiaoBiaoSong-B05S" panose="03000509000000000000" pitchFamily="66" charset="-122"/>
            </a:endParaRPr>
          </a:p>
        </p:txBody>
      </p:sp>
      <p:cxnSp>
        <p:nvCxnSpPr>
          <p:cNvPr id="22" name="直接连接符 21"/>
          <p:cNvCxnSpPr/>
          <p:nvPr/>
        </p:nvCxnSpPr>
        <p:spPr>
          <a:xfrm>
            <a:off x="351090" y="713675"/>
            <a:ext cx="11161240" cy="11443"/>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11125" y="-329495"/>
            <a:ext cx="1382231" cy="1382231"/>
          </a:xfrm>
          <a:prstGeom prst="rect">
            <a:avLst/>
          </a:prstGeom>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09954" y="-40876"/>
            <a:ext cx="2529975" cy="804992"/>
          </a:xfrm>
          <a:prstGeom prst="rect">
            <a:avLst/>
          </a:prstGeom>
        </p:spPr>
      </p:pic>
      <p:sp>
        <p:nvSpPr>
          <p:cNvPr id="10" name="文本框 9"/>
          <p:cNvSpPr txBox="1"/>
          <p:nvPr/>
        </p:nvSpPr>
        <p:spPr>
          <a:xfrm>
            <a:off x="96051" y="5395615"/>
            <a:ext cx="11671318" cy="461665"/>
          </a:xfrm>
          <a:prstGeom prst="rect">
            <a:avLst/>
          </a:prstGeom>
          <a:noFill/>
        </p:spPr>
        <p:txBody>
          <a:bodyPr wrap="square">
            <a:spAutoFit/>
          </a:bodyPr>
          <a:lstStyle/>
          <a:p>
            <a:pPr algn="ctr"/>
            <a:r>
              <a:rPr lang="zh-CN" altLang="zh-CN" sz="2400" dirty="0">
                <a:solidFill>
                  <a:srgbClr val="7030A0"/>
                </a:solidFill>
                <a:latin typeface="FZXiaoBiaoSong-B05S" panose="03000509000000000000" pitchFamily="66" charset="-122"/>
                <a:ea typeface="FZXiaoBiaoSong-B05S" panose="03000509000000000000" pitchFamily="66" charset="-122"/>
              </a:rPr>
              <a:t>共享知识图谱和权限管理搭建起图谱</a:t>
            </a:r>
            <a:r>
              <a:rPr lang="zh-CN" altLang="en-US" sz="2400" dirty="0">
                <a:solidFill>
                  <a:srgbClr val="7030A0"/>
                </a:solidFill>
                <a:latin typeface="FZXiaoBiaoSong-B05S" panose="03000509000000000000" pitchFamily="66" charset="-122"/>
                <a:ea typeface="FZXiaoBiaoSong-B05S" panose="03000509000000000000" pitchFamily="66" charset="-122"/>
              </a:rPr>
              <a:t>广场，</a:t>
            </a:r>
            <a:r>
              <a:rPr lang="zh-CN" altLang="zh-CN" sz="2400" dirty="0">
                <a:solidFill>
                  <a:srgbClr val="7030A0"/>
                </a:solidFill>
                <a:latin typeface="FZXiaoBiaoSong-B05S" panose="03000509000000000000" pitchFamily="66" charset="-122"/>
                <a:ea typeface="FZXiaoBiaoSong-B05S" panose="03000509000000000000" pitchFamily="66" charset="-122"/>
              </a:rPr>
              <a:t>让群体的智慧不再停留纸面</a:t>
            </a:r>
            <a:endParaRPr lang="zh-CN" altLang="en-US" sz="2400" dirty="0">
              <a:solidFill>
                <a:srgbClr val="7030A0"/>
              </a:solidFill>
              <a:latin typeface="FZXiaoBiaoSong-B05S" panose="03000509000000000000" pitchFamily="66" charset="-122"/>
              <a:ea typeface="FZXiaoBiaoSong-B05S" panose="03000509000000000000" pitchFamily="66" charset="-122"/>
            </a:endParaRPr>
          </a:p>
        </p:txBody>
      </p:sp>
      <p:pic>
        <p:nvPicPr>
          <p:cNvPr id="3" name="图片 2"/>
          <p:cNvPicPr>
            <a:picLocks noChangeAspect="1"/>
          </p:cNvPicPr>
          <p:nvPr/>
        </p:nvPicPr>
        <p:blipFill>
          <a:blip r:embed="rId3"/>
          <a:stretch>
            <a:fillRect/>
          </a:stretch>
        </p:blipFill>
        <p:spPr>
          <a:xfrm>
            <a:off x="427263" y="1655903"/>
            <a:ext cx="6726534" cy="3234032"/>
          </a:xfrm>
          <a:prstGeom prst="rect">
            <a:avLst/>
          </a:prstGeom>
          <a:effectLst>
            <a:outerShdw blurRad="50800" dist="38100" dir="5400000" algn="ctr" rotWithShape="0">
              <a:srgbClr val="000000">
                <a:alpha val="43137"/>
              </a:srgbClr>
            </a:outerShdw>
            <a:softEdge rad="6350"/>
          </a:effectLst>
        </p:spPr>
      </p:pic>
      <p:sp>
        <p:nvSpPr>
          <p:cNvPr id="11" name="流程图: 接点 10"/>
          <p:cNvSpPr/>
          <p:nvPr/>
        </p:nvSpPr>
        <p:spPr>
          <a:xfrm>
            <a:off x="8591386" y="2654517"/>
            <a:ext cx="216024" cy="219380"/>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流程图: 接点 13"/>
          <p:cNvSpPr/>
          <p:nvPr/>
        </p:nvSpPr>
        <p:spPr>
          <a:xfrm>
            <a:off x="8689875" y="3131712"/>
            <a:ext cx="216024" cy="219380"/>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流程图: 接点 15"/>
          <p:cNvSpPr/>
          <p:nvPr/>
        </p:nvSpPr>
        <p:spPr>
          <a:xfrm>
            <a:off x="8591386" y="3593691"/>
            <a:ext cx="216024" cy="219380"/>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流程图: 接点 16"/>
          <p:cNvSpPr/>
          <p:nvPr/>
        </p:nvSpPr>
        <p:spPr>
          <a:xfrm>
            <a:off x="9289363" y="3281203"/>
            <a:ext cx="216024" cy="219380"/>
          </a:xfrm>
          <a:prstGeom prst="flowChartConnector">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流程图: 接点 24"/>
          <p:cNvSpPr/>
          <p:nvPr/>
        </p:nvSpPr>
        <p:spPr>
          <a:xfrm>
            <a:off x="9325590" y="2725209"/>
            <a:ext cx="216024" cy="219380"/>
          </a:xfrm>
          <a:prstGeom prst="flowChartConnector">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流程图: 接点 25"/>
          <p:cNvSpPr/>
          <p:nvPr/>
        </p:nvSpPr>
        <p:spPr>
          <a:xfrm>
            <a:off x="9181351" y="3794309"/>
            <a:ext cx="216024" cy="219380"/>
          </a:xfrm>
          <a:prstGeom prst="flowChartConnector">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流程图: 接点 26"/>
          <p:cNvSpPr/>
          <p:nvPr/>
        </p:nvSpPr>
        <p:spPr>
          <a:xfrm>
            <a:off x="9910939" y="2642178"/>
            <a:ext cx="216024" cy="219380"/>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流程图: 接点 27"/>
          <p:cNvSpPr/>
          <p:nvPr/>
        </p:nvSpPr>
        <p:spPr>
          <a:xfrm>
            <a:off x="9838224" y="3218742"/>
            <a:ext cx="216024" cy="219380"/>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流程图: 接点 28"/>
          <p:cNvSpPr/>
          <p:nvPr/>
        </p:nvSpPr>
        <p:spPr>
          <a:xfrm>
            <a:off x="10543743" y="3171513"/>
            <a:ext cx="216024" cy="219380"/>
          </a:xfrm>
          <a:prstGeom prst="flowChartConnector">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流程图: 接点 30"/>
          <p:cNvSpPr/>
          <p:nvPr/>
        </p:nvSpPr>
        <p:spPr>
          <a:xfrm>
            <a:off x="9882567" y="3746091"/>
            <a:ext cx="216024" cy="219380"/>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5" name="直接箭头连接符 34"/>
          <p:cNvCxnSpPr>
            <a:stCxn id="17" idx="2"/>
            <a:endCxn id="14" idx="6"/>
          </p:cNvCxnSpPr>
          <p:nvPr/>
        </p:nvCxnSpPr>
        <p:spPr>
          <a:xfrm flipH="1" flipV="1">
            <a:off x="8905899" y="3241402"/>
            <a:ext cx="383464" cy="14949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26" idx="2"/>
            <a:endCxn id="16" idx="5"/>
          </p:cNvCxnSpPr>
          <p:nvPr/>
        </p:nvCxnSpPr>
        <p:spPr>
          <a:xfrm flipH="1" flipV="1">
            <a:off x="8775774" y="3780944"/>
            <a:ext cx="405577" cy="12305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25" idx="2"/>
            <a:endCxn id="11" idx="6"/>
          </p:cNvCxnSpPr>
          <p:nvPr/>
        </p:nvCxnSpPr>
        <p:spPr>
          <a:xfrm flipH="1" flipV="1">
            <a:off x="8807410" y="2764207"/>
            <a:ext cx="518180" cy="7069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25" idx="6"/>
            <a:endCxn id="27" idx="2"/>
          </p:cNvCxnSpPr>
          <p:nvPr/>
        </p:nvCxnSpPr>
        <p:spPr>
          <a:xfrm flipV="1">
            <a:off x="9541614" y="2751868"/>
            <a:ext cx="369325" cy="8303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17" idx="6"/>
            <a:endCxn id="28" idx="2"/>
          </p:cNvCxnSpPr>
          <p:nvPr/>
        </p:nvCxnSpPr>
        <p:spPr>
          <a:xfrm flipV="1">
            <a:off x="9505387" y="3328432"/>
            <a:ext cx="332837" cy="6246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26" idx="6"/>
            <a:endCxn id="31" idx="2"/>
          </p:cNvCxnSpPr>
          <p:nvPr/>
        </p:nvCxnSpPr>
        <p:spPr>
          <a:xfrm flipV="1">
            <a:off x="9397375" y="3855781"/>
            <a:ext cx="485192" cy="4821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55" name="组合 54"/>
          <p:cNvGrpSpPr/>
          <p:nvPr/>
        </p:nvGrpSpPr>
        <p:grpSpPr>
          <a:xfrm>
            <a:off x="10575379" y="1061969"/>
            <a:ext cx="855042" cy="1080352"/>
            <a:chOff x="7831866" y="765026"/>
            <a:chExt cx="855042" cy="1080352"/>
          </a:xfrm>
        </p:grpSpPr>
        <p:sp>
          <p:nvSpPr>
            <p:cNvPr id="19" name="流程图: 接点 18"/>
            <p:cNvSpPr/>
            <p:nvPr/>
          </p:nvSpPr>
          <p:spPr>
            <a:xfrm>
              <a:off x="7831866" y="1200196"/>
              <a:ext cx="216024" cy="219380"/>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8130345" y="1122442"/>
              <a:ext cx="556563"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File</a:t>
              </a:r>
              <a:endParaRPr lang="zh-CN" altLang="en-US" b="1" dirty="0">
                <a:latin typeface="Times New Roman" panose="02020603050405020304" pitchFamily="18" charset="0"/>
                <a:cs typeface="Times New Roman" panose="02020603050405020304" pitchFamily="18" charset="0"/>
              </a:endParaRPr>
            </a:p>
          </p:txBody>
        </p:sp>
        <p:sp>
          <p:nvSpPr>
            <p:cNvPr id="23" name="流程图: 接点 22"/>
            <p:cNvSpPr/>
            <p:nvPr/>
          </p:nvSpPr>
          <p:spPr>
            <a:xfrm>
              <a:off x="7831866" y="1555483"/>
              <a:ext cx="216024" cy="219380"/>
            </a:xfrm>
            <a:prstGeom prst="flowChartConnector">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文本框 23"/>
            <p:cNvSpPr txBox="1"/>
            <p:nvPr/>
          </p:nvSpPr>
          <p:spPr>
            <a:xfrm>
              <a:off x="8115597" y="1476046"/>
              <a:ext cx="548227"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Tag</a:t>
              </a:r>
              <a:endParaRPr lang="zh-CN" altLang="en-US" b="1" dirty="0">
                <a:latin typeface="Times New Roman" panose="02020603050405020304" pitchFamily="18" charset="0"/>
                <a:cs typeface="Times New Roman" panose="02020603050405020304" pitchFamily="18" charset="0"/>
              </a:endParaRPr>
            </a:p>
          </p:txBody>
        </p:sp>
        <p:sp>
          <p:nvSpPr>
            <p:cNvPr id="52" name="流程图: 接点 51"/>
            <p:cNvSpPr/>
            <p:nvPr/>
          </p:nvSpPr>
          <p:spPr>
            <a:xfrm>
              <a:off x="7835289" y="844909"/>
              <a:ext cx="216024" cy="219380"/>
            </a:xfrm>
            <a:prstGeom prst="flowChartConnector">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文本框 52"/>
            <p:cNvSpPr txBox="1"/>
            <p:nvPr/>
          </p:nvSpPr>
          <p:spPr>
            <a:xfrm>
              <a:off x="8139697" y="765026"/>
              <a:ext cx="518091"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Dir</a:t>
              </a:r>
              <a:endParaRPr lang="zh-CN" altLang="en-US" b="1" dirty="0">
                <a:latin typeface="Times New Roman" panose="02020603050405020304" pitchFamily="18" charset="0"/>
                <a:cs typeface="Times New Roman" panose="02020603050405020304" pitchFamily="18" charset="0"/>
              </a:endParaRPr>
            </a:p>
          </p:txBody>
        </p:sp>
      </p:grpSp>
      <p:cxnSp>
        <p:nvCxnSpPr>
          <p:cNvPr id="56" name="直接箭头连接符 55"/>
          <p:cNvCxnSpPr>
            <a:stCxn id="28" idx="6"/>
            <a:endCxn id="29" idx="2"/>
          </p:cNvCxnSpPr>
          <p:nvPr/>
        </p:nvCxnSpPr>
        <p:spPr>
          <a:xfrm flipV="1">
            <a:off x="10054248" y="3281203"/>
            <a:ext cx="489495" cy="4722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stCxn id="27" idx="6"/>
            <a:endCxn id="29" idx="1"/>
          </p:cNvCxnSpPr>
          <p:nvPr/>
        </p:nvCxnSpPr>
        <p:spPr>
          <a:xfrm>
            <a:off x="10126963" y="2751868"/>
            <a:ext cx="448416" cy="45177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a:stCxn id="31" idx="6"/>
            <a:endCxn id="29" idx="3"/>
          </p:cNvCxnSpPr>
          <p:nvPr/>
        </p:nvCxnSpPr>
        <p:spPr>
          <a:xfrm flipV="1">
            <a:off x="10098591" y="3358766"/>
            <a:ext cx="476788" cy="49701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stCxn id="11" idx="2"/>
            <a:endCxn id="66" idx="7"/>
          </p:cNvCxnSpPr>
          <p:nvPr/>
        </p:nvCxnSpPr>
        <p:spPr>
          <a:xfrm flipH="1">
            <a:off x="8082587" y="2764207"/>
            <a:ext cx="508799" cy="28067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66" name="流程图: 接点 65"/>
          <p:cNvSpPr/>
          <p:nvPr/>
        </p:nvSpPr>
        <p:spPr>
          <a:xfrm>
            <a:off x="7898199" y="3012753"/>
            <a:ext cx="216024" cy="219380"/>
          </a:xfrm>
          <a:prstGeom prst="flowChartConnector">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9" name="直接箭头连接符 68"/>
          <p:cNvCxnSpPr>
            <a:stCxn id="14" idx="2"/>
            <a:endCxn id="66" idx="6"/>
          </p:cNvCxnSpPr>
          <p:nvPr/>
        </p:nvCxnSpPr>
        <p:spPr>
          <a:xfrm flipH="1" flipV="1">
            <a:off x="8114223" y="3122443"/>
            <a:ext cx="575652" cy="11895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stCxn id="16" idx="1"/>
            <a:endCxn id="66" idx="5"/>
          </p:cNvCxnSpPr>
          <p:nvPr/>
        </p:nvCxnSpPr>
        <p:spPr>
          <a:xfrm flipH="1" flipV="1">
            <a:off x="8082587" y="3200006"/>
            <a:ext cx="540435" cy="42581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V="1">
            <a:off x="7693178" y="2420889"/>
            <a:ext cx="439000" cy="62084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8132178" y="2317903"/>
            <a:ext cx="846384" cy="10298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flipV="1">
            <a:off x="8978562" y="2317904"/>
            <a:ext cx="693243" cy="32658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V="1">
            <a:off x="9627068" y="2650805"/>
            <a:ext cx="40687" cy="84977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V="1">
            <a:off x="9387920" y="3500584"/>
            <a:ext cx="239148" cy="70253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flipV="1">
            <a:off x="7693179" y="3040035"/>
            <a:ext cx="269563" cy="78325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flipV="1">
            <a:off x="7968706" y="3831152"/>
            <a:ext cx="641578" cy="37953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8591387" y="4192107"/>
            <a:ext cx="796533" cy="1101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13" name="文本框 112"/>
          <p:cNvSpPr txBox="1"/>
          <p:nvPr/>
        </p:nvSpPr>
        <p:spPr>
          <a:xfrm>
            <a:off x="7353890" y="3978412"/>
            <a:ext cx="947760" cy="369332"/>
          </a:xfrm>
          <a:prstGeom prst="rect">
            <a:avLst/>
          </a:prstGeom>
          <a:noFill/>
        </p:spPr>
        <p:txBody>
          <a:bodyPr wrap="non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Graph-1</a:t>
            </a:r>
            <a:endParaRPr lang="zh-CN" altLang="en-US" dirty="0">
              <a:solidFill>
                <a:srgbClr val="FF0000"/>
              </a:solidFill>
              <a:latin typeface="Times New Roman" panose="02020603050405020304" pitchFamily="18" charset="0"/>
              <a:cs typeface="Times New Roman" panose="02020603050405020304" pitchFamily="18" charset="0"/>
            </a:endParaRPr>
          </a:p>
        </p:txBody>
      </p:sp>
      <p:cxnSp>
        <p:nvCxnSpPr>
          <p:cNvPr id="117" name="直接连接符 116"/>
          <p:cNvCxnSpPr/>
          <p:nvPr/>
        </p:nvCxnSpPr>
        <p:spPr>
          <a:xfrm flipH="1">
            <a:off x="9181351" y="2449592"/>
            <a:ext cx="582785" cy="192585"/>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V="1">
            <a:off x="9040475" y="2629969"/>
            <a:ext cx="140876" cy="501743"/>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flipV="1">
            <a:off x="9002392" y="3131712"/>
            <a:ext cx="42403" cy="588325"/>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flipV="1">
            <a:off x="9002393" y="3720038"/>
            <a:ext cx="242495" cy="597861"/>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flipH="1" flipV="1">
            <a:off x="9244889" y="4307414"/>
            <a:ext cx="774062" cy="61472"/>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flipH="1">
            <a:off x="10018951" y="3996473"/>
            <a:ext cx="638199" cy="377621"/>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flipV="1">
            <a:off x="10657150" y="3281203"/>
            <a:ext cx="273086" cy="715271"/>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p:nvCxnSpPr>
        <p:spPr>
          <a:xfrm>
            <a:off x="10540104" y="2725209"/>
            <a:ext cx="390132" cy="555994"/>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a:off x="9763624" y="2449525"/>
            <a:ext cx="776480" cy="275684"/>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166" name="文本框 165"/>
          <p:cNvSpPr txBox="1"/>
          <p:nvPr/>
        </p:nvSpPr>
        <p:spPr>
          <a:xfrm>
            <a:off x="10298995" y="4106164"/>
            <a:ext cx="954107" cy="369332"/>
          </a:xfrm>
          <a:prstGeom prst="rect">
            <a:avLst/>
          </a:prstGeom>
          <a:noFill/>
        </p:spPr>
        <p:txBody>
          <a:bodyPr wrap="none" rtlCol="0">
            <a:spAutoFit/>
          </a:bodyPr>
          <a:lstStyle/>
          <a:p>
            <a:r>
              <a:rPr lang="en-US" altLang="zh-CN" dirty="0">
                <a:solidFill>
                  <a:srgbClr val="00B0F0"/>
                </a:solidFill>
                <a:latin typeface="Times New Roman" panose="02020603050405020304" pitchFamily="18" charset="0"/>
                <a:cs typeface="Times New Roman" panose="02020603050405020304" pitchFamily="18" charset="0"/>
              </a:rPr>
              <a:t>Graph-2</a:t>
            </a:r>
            <a:endParaRPr lang="zh-CN" altLang="en-US" dirty="0">
              <a:solidFill>
                <a:srgbClr val="00B0F0"/>
              </a:solidFill>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4"/>
          <a:stretch>
            <a:fillRect/>
          </a:stretch>
        </p:blipFill>
        <p:spPr>
          <a:xfrm>
            <a:off x="7709922" y="1009201"/>
            <a:ext cx="1930049" cy="1083536"/>
          </a:xfrm>
          <a:prstGeom prst="rect">
            <a:avLst/>
          </a:prstGeom>
          <a:effectLst>
            <a:outerShdw blurRad="50800" dist="38100" dir="5400000" algn="ctr" rotWithShape="0">
              <a:srgbClr val="000000">
                <a:alpha val="43137"/>
              </a:srgbClr>
            </a:outerShdw>
            <a:softEdge rad="1270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9"/>
          <p:cNvSpPr txBox="1"/>
          <p:nvPr/>
        </p:nvSpPr>
        <p:spPr>
          <a:xfrm>
            <a:off x="1123013" y="112596"/>
            <a:ext cx="6054694" cy="500137"/>
          </a:xfrm>
          <a:prstGeom prst="rect">
            <a:avLst/>
          </a:prstGeom>
          <a:noFill/>
        </p:spPr>
        <p:txBody>
          <a:bodyPr wrap="square" lIns="68580" tIns="34290" rIns="68580" bIns="34290" rtlCol="0">
            <a:spAutoFit/>
          </a:bodyPr>
          <a:lstStyle/>
          <a:p>
            <a:pPr marL="0" lvl="1"/>
            <a:r>
              <a:rPr lang="zh-CN" altLang="en-US" sz="2800" b="1" dirty="0">
                <a:solidFill>
                  <a:srgbClr val="414455"/>
                </a:solidFill>
                <a:latin typeface="FZXiaoBiaoSong-B05S" panose="03000509000000000000" pitchFamily="66" charset="-122"/>
                <a:ea typeface="FZXiaoBiaoSong-B05S" panose="03000509000000000000" pitchFamily="66" charset="-122"/>
              </a:rPr>
              <a:t>“知道”：便利每一个知识拥有者</a:t>
            </a:r>
            <a:endParaRPr lang="zh-CN" altLang="en-US" sz="2800" b="1" dirty="0">
              <a:solidFill>
                <a:srgbClr val="414455"/>
              </a:solidFill>
              <a:latin typeface="FZXiaoBiaoSong-B05S" panose="03000509000000000000" pitchFamily="66" charset="-122"/>
              <a:ea typeface="FZXiaoBiaoSong-B05S" panose="03000509000000000000" pitchFamily="66" charset="-122"/>
            </a:endParaRPr>
          </a:p>
        </p:txBody>
      </p:sp>
      <p:cxnSp>
        <p:nvCxnSpPr>
          <p:cNvPr id="22" name="直接连接符 21"/>
          <p:cNvCxnSpPr/>
          <p:nvPr/>
        </p:nvCxnSpPr>
        <p:spPr>
          <a:xfrm>
            <a:off x="351090" y="713675"/>
            <a:ext cx="11161240" cy="11443"/>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11125" y="-329495"/>
            <a:ext cx="1382231" cy="1382231"/>
          </a:xfrm>
          <a:prstGeom prst="rect">
            <a:avLst/>
          </a:prstGeom>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09954" y="-40876"/>
            <a:ext cx="2529975" cy="804992"/>
          </a:xfrm>
          <a:prstGeom prst="rect">
            <a:avLst/>
          </a:prstGeom>
        </p:spPr>
      </p:pic>
      <p:sp>
        <p:nvSpPr>
          <p:cNvPr id="10" name="文本框 9"/>
          <p:cNvSpPr txBox="1"/>
          <p:nvPr/>
        </p:nvSpPr>
        <p:spPr>
          <a:xfrm>
            <a:off x="82666" y="5423618"/>
            <a:ext cx="11698088" cy="461665"/>
          </a:xfrm>
          <a:prstGeom prst="rect">
            <a:avLst/>
          </a:prstGeom>
          <a:noFill/>
        </p:spPr>
        <p:txBody>
          <a:bodyPr wrap="square">
            <a:spAutoFit/>
          </a:bodyPr>
          <a:lstStyle/>
          <a:p>
            <a:pPr algn="ctr"/>
            <a:r>
              <a:rPr lang="zh-CN" altLang="en-US" sz="2400" dirty="0">
                <a:solidFill>
                  <a:srgbClr val="7030A0"/>
                </a:solidFill>
                <a:latin typeface="FZXiaoBiaoSong-B05S" panose="03000509000000000000" pitchFamily="66" charset="-122"/>
                <a:ea typeface="FZXiaoBiaoSong-B05S" panose="03000509000000000000" pitchFamily="66" charset="-122"/>
              </a:rPr>
              <a:t>可视化的图谱编辑、查询和分析，让你拿起画笔，绘制出自己的知识疆域</a:t>
            </a:r>
            <a:endParaRPr lang="zh-CN" altLang="en-US" sz="2400" dirty="0">
              <a:solidFill>
                <a:srgbClr val="7030A0"/>
              </a:solidFill>
              <a:latin typeface="FZXiaoBiaoSong-B05S" panose="03000509000000000000" pitchFamily="66" charset="-122"/>
              <a:ea typeface="FZXiaoBiaoSong-B05S" panose="03000509000000000000" pitchFamily="66" charset="-122"/>
            </a:endParaRPr>
          </a:p>
        </p:txBody>
      </p:sp>
      <p:sp>
        <p:nvSpPr>
          <p:cNvPr id="9" name="流程图: 接点 8"/>
          <p:cNvSpPr/>
          <p:nvPr/>
        </p:nvSpPr>
        <p:spPr>
          <a:xfrm>
            <a:off x="8591386" y="2654517"/>
            <a:ext cx="216024" cy="219380"/>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流程图: 接点 10"/>
          <p:cNvSpPr/>
          <p:nvPr/>
        </p:nvSpPr>
        <p:spPr>
          <a:xfrm>
            <a:off x="8689875" y="3131712"/>
            <a:ext cx="216024" cy="219380"/>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流程图: 接点 11"/>
          <p:cNvSpPr/>
          <p:nvPr/>
        </p:nvSpPr>
        <p:spPr>
          <a:xfrm>
            <a:off x="8591386" y="3593691"/>
            <a:ext cx="216024" cy="219380"/>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流程图: 接点 12"/>
          <p:cNvSpPr/>
          <p:nvPr/>
        </p:nvSpPr>
        <p:spPr>
          <a:xfrm>
            <a:off x="9289363" y="3281203"/>
            <a:ext cx="216024" cy="219380"/>
          </a:xfrm>
          <a:prstGeom prst="flowChartConnector">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流程图: 接点 13"/>
          <p:cNvSpPr/>
          <p:nvPr/>
        </p:nvSpPr>
        <p:spPr>
          <a:xfrm>
            <a:off x="9325590" y="2725209"/>
            <a:ext cx="216024" cy="219380"/>
          </a:xfrm>
          <a:prstGeom prst="flowChartConnector">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流程图: 接点 14"/>
          <p:cNvSpPr/>
          <p:nvPr/>
        </p:nvSpPr>
        <p:spPr>
          <a:xfrm>
            <a:off x="9181351" y="3794309"/>
            <a:ext cx="216024" cy="219380"/>
          </a:xfrm>
          <a:prstGeom prst="flowChartConnector">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流程图: 接点 15"/>
          <p:cNvSpPr/>
          <p:nvPr/>
        </p:nvSpPr>
        <p:spPr>
          <a:xfrm>
            <a:off x="9910939" y="2642178"/>
            <a:ext cx="216024" cy="219380"/>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流程图: 接点 16"/>
          <p:cNvSpPr/>
          <p:nvPr/>
        </p:nvSpPr>
        <p:spPr>
          <a:xfrm>
            <a:off x="9838224" y="3218742"/>
            <a:ext cx="216024" cy="219380"/>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流程图: 接点 17"/>
          <p:cNvSpPr/>
          <p:nvPr/>
        </p:nvSpPr>
        <p:spPr>
          <a:xfrm>
            <a:off x="10543743" y="3171513"/>
            <a:ext cx="216024" cy="219380"/>
          </a:xfrm>
          <a:prstGeom prst="flowChartConnector">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流程图: 接点 18"/>
          <p:cNvSpPr/>
          <p:nvPr/>
        </p:nvSpPr>
        <p:spPr>
          <a:xfrm>
            <a:off x="9882567" y="3746091"/>
            <a:ext cx="216024" cy="219380"/>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0" name="直接箭头连接符 19"/>
          <p:cNvCxnSpPr>
            <a:stCxn id="13" idx="2"/>
            <a:endCxn id="11" idx="6"/>
          </p:cNvCxnSpPr>
          <p:nvPr/>
        </p:nvCxnSpPr>
        <p:spPr>
          <a:xfrm flipH="1" flipV="1">
            <a:off x="8905899" y="3241402"/>
            <a:ext cx="383464" cy="14949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5" idx="2"/>
            <a:endCxn id="12" idx="5"/>
          </p:cNvCxnSpPr>
          <p:nvPr/>
        </p:nvCxnSpPr>
        <p:spPr>
          <a:xfrm flipH="1" flipV="1">
            <a:off x="8775774" y="3780944"/>
            <a:ext cx="405577" cy="12305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4" idx="2"/>
            <a:endCxn id="9" idx="6"/>
          </p:cNvCxnSpPr>
          <p:nvPr/>
        </p:nvCxnSpPr>
        <p:spPr>
          <a:xfrm flipH="1" flipV="1">
            <a:off x="8807410" y="2764207"/>
            <a:ext cx="518180" cy="7069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14" idx="6"/>
            <a:endCxn id="16" idx="2"/>
          </p:cNvCxnSpPr>
          <p:nvPr/>
        </p:nvCxnSpPr>
        <p:spPr>
          <a:xfrm flipV="1">
            <a:off x="9541614" y="2751868"/>
            <a:ext cx="369325" cy="8303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3" idx="6"/>
            <a:endCxn id="17" idx="2"/>
          </p:cNvCxnSpPr>
          <p:nvPr/>
        </p:nvCxnSpPr>
        <p:spPr>
          <a:xfrm flipV="1">
            <a:off x="9505387" y="3328432"/>
            <a:ext cx="332837" cy="6246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15" idx="6"/>
            <a:endCxn id="19" idx="2"/>
          </p:cNvCxnSpPr>
          <p:nvPr/>
        </p:nvCxnSpPr>
        <p:spPr>
          <a:xfrm flipV="1">
            <a:off x="9397375" y="3855781"/>
            <a:ext cx="485192" cy="4821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10575379" y="1061969"/>
            <a:ext cx="855042" cy="1080352"/>
            <a:chOff x="7831866" y="765026"/>
            <a:chExt cx="855042" cy="1080352"/>
          </a:xfrm>
        </p:grpSpPr>
        <p:sp>
          <p:nvSpPr>
            <p:cNvPr id="29" name="流程图: 接点 28"/>
            <p:cNvSpPr/>
            <p:nvPr/>
          </p:nvSpPr>
          <p:spPr>
            <a:xfrm>
              <a:off x="7831866" y="1200196"/>
              <a:ext cx="216024" cy="219380"/>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p:cNvSpPr txBox="1"/>
            <p:nvPr/>
          </p:nvSpPr>
          <p:spPr>
            <a:xfrm>
              <a:off x="8130345" y="1122442"/>
              <a:ext cx="556563"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File</a:t>
              </a:r>
              <a:endParaRPr lang="zh-CN" altLang="en-US" b="1" dirty="0">
                <a:latin typeface="Times New Roman" panose="02020603050405020304" pitchFamily="18" charset="0"/>
                <a:cs typeface="Times New Roman" panose="02020603050405020304" pitchFamily="18" charset="0"/>
              </a:endParaRPr>
            </a:p>
          </p:txBody>
        </p:sp>
        <p:sp>
          <p:nvSpPr>
            <p:cNvPr id="31" name="流程图: 接点 30"/>
            <p:cNvSpPr/>
            <p:nvPr/>
          </p:nvSpPr>
          <p:spPr>
            <a:xfrm>
              <a:off x="7831866" y="1555483"/>
              <a:ext cx="216024" cy="219380"/>
            </a:xfrm>
            <a:prstGeom prst="flowChartConnector">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文本框 31"/>
            <p:cNvSpPr txBox="1"/>
            <p:nvPr/>
          </p:nvSpPr>
          <p:spPr>
            <a:xfrm>
              <a:off x="8115597" y="1476046"/>
              <a:ext cx="548227"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Tag</a:t>
              </a:r>
              <a:endParaRPr lang="zh-CN" altLang="en-US" b="1" dirty="0">
                <a:latin typeface="Times New Roman" panose="02020603050405020304" pitchFamily="18" charset="0"/>
                <a:cs typeface="Times New Roman" panose="02020603050405020304" pitchFamily="18" charset="0"/>
              </a:endParaRPr>
            </a:p>
          </p:txBody>
        </p:sp>
        <p:sp>
          <p:nvSpPr>
            <p:cNvPr id="33" name="流程图: 接点 32"/>
            <p:cNvSpPr/>
            <p:nvPr/>
          </p:nvSpPr>
          <p:spPr>
            <a:xfrm>
              <a:off x="7835289" y="844909"/>
              <a:ext cx="216024" cy="219380"/>
            </a:xfrm>
            <a:prstGeom prst="flowChartConnector">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33"/>
            <p:cNvSpPr txBox="1"/>
            <p:nvPr/>
          </p:nvSpPr>
          <p:spPr>
            <a:xfrm>
              <a:off x="8139697" y="765026"/>
              <a:ext cx="518091"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Dir</a:t>
              </a:r>
              <a:endParaRPr lang="zh-CN" altLang="en-US" b="1" dirty="0">
                <a:latin typeface="Times New Roman" panose="02020603050405020304" pitchFamily="18" charset="0"/>
                <a:cs typeface="Times New Roman" panose="02020603050405020304" pitchFamily="18" charset="0"/>
              </a:endParaRPr>
            </a:p>
          </p:txBody>
        </p:sp>
      </p:grpSp>
      <p:cxnSp>
        <p:nvCxnSpPr>
          <p:cNvPr id="35" name="直接箭头连接符 34"/>
          <p:cNvCxnSpPr>
            <a:stCxn id="17" idx="6"/>
            <a:endCxn id="18" idx="2"/>
          </p:cNvCxnSpPr>
          <p:nvPr/>
        </p:nvCxnSpPr>
        <p:spPr>
          <a:xfrm flipV="1">
            <a:off x="10054248" y="3281203"/>
            <a:ext cx="489495" cy="4722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16" idx="6"/>
            <a:endCxn id="18" idx="1"/>
          </p:cNvCxnSpPr>
          <p:nvPr/>
        </p:nvCxnSpPr>
        <p:spPr>
          <a:xfrm>
            <a:off x="10126963" y="2751868"/>
            <a:ext cx="448416" cy="45177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19" idx="6"/>
            <a:endCxn id="18" idx="3"/>
          </p:cNvCxnSpPr>
          <p:nvPr/>
        </p:nvCxnSpPr>
        <p:spPr>
          <a:xfrm flipV="1">
            <a:off x="10098591" y="3358766"/>
            <a:ext cx="476788" cy="49701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9" idx="2"/>
            <a:endCxn id="39" idx="7"/>
          </p:cNvCxnSpPr>
          <p:nvPr/>
        </p:nvCxnSpPr>
        <p:spPr>
          <a:xfrm flipH="1">
            <a:off x="8082587" y="2764207"/>
            <a:ext cx="508799" cy="28067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9" name="流程图: 接点 38"/>
          <p:cNvSpPr/>
          <p:nvPr/>
        </p:nvSpPr>
        <p:spPr>
          <a:xfrm>
            <a:off x="7898199" y="3012753"/>
            <a:ext cx="216024" cy="219380"/>
          </a:xfrm>
          <a:prstGeom prst="flowChartConnector">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0" name="直接箭头连接符 39"/>
          <p:cNvCxnSpPr>
            <a:stCxn id="11" idx="2"/>
            <a:endCxn id="39" idx="6"/>
          </p:cNvCxnSpPr>
          <p:nvPr/>
        </p:nvCxnSpPr>
        <p:spPr>
          <a:xfrm flipH="1" flipV="1">
            <a:off x="8114223" y="3122443"/>
            <a:ext cx="575652" cy="11895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12" idx="1"/>
            <a:endCxn id="39" idx="5"/>
          </p:cNvCxnSpPr>
          <p:nvPr/>
        </p:nvCxnSpPr>
        <p:spPr>
          <a:xfrm flipH="1" flipV="1">
            <a:off x="8082587" y="3200006"/>
            <a:ext cx="540435" cy="42581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V="1">
            <a:off x="7693178" y="2420889"/>
            <a:ext cx="439000" cy="62084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8132178" y="2317903"/>
            <a:ext cx="846384" cy="10298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flipV="1">
            <a:off x="8978562" y="2317904"/>
            <a:ext cx="693243" cy="32658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9627068" y="2650805"/>
            <a:ext cx="40687" cy="84977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9387920" y="3500584"/>
            <a:ext cx="239148" cy="70253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flipV="1">
            <a:off x="7693179" y="3040035"/>
            <a:ext cx="269563" cy="78325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flipV="1">
            <a:off x="7968706" y="3831152"/>
            <a:ext cx="641578" cy="37953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8591387" y="4192107"/>
            <a:ext cx="796533" cy="1101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7353890" y="3978412"/>
            <a:ext cx="947760" cy="369332"/>
          </a:xfrm>
          <a:prstGeom prst="rect">
            <a:avLst/>
          </a:prstGeom>
          <a:noFill/>
        </p:spPr>
        <p:txBody>
          <a:bodyPr wrap="non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Graph-1</a:t>
            </a:r>
            <a:endParaRPr lang="zh-CN" altLang="en-US" dirty="0">
              <a:solidFill>
                <a:srgbClr val="FF0000"/>
              </a:solidFill>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233958" y="1805725"/>
            <a:ext cx="7034698" cy="3018874"/>
          </a:xfrm>
          <a:prstGeom prst="rect">
            <a:avLst/>
          </a:prstGeom>
          <a:effectLst>
            <a:outerShdw blurRad="50800" dist="38100" dir="5400000" algn="ctr" rotWithShape="0">
              <a:srgbClr val="000000">
                <a:alpha val="43137"/>
              </a:srgbClr>
            </a:outerShdw>
            <a:softEdge rad="1270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9"/>
          <p:cNvSpPr txBox="1"/>
          <p:nvPr/>
        </p:nvSpPr>
        <p:spPr>
          <a:xfrm>
            <a:off x="1123013" y="112596"/>
            <a:ext cx="6054694" cy="500137"/>
          </a:xfrm>
          <a:prstGeom prst="rect">
            <a:avLst/>
          </a:prstGeom>
          <a:noFill/>
        </p:spPr>
        <p:txBody>
          <a:bodyPr wrap="square" lIns="68580" tIns="34290" rIns="68580" bIns="34290" rtlCol="0">
            <a:spAutoFit/>
          </a:bodyPr>
          <a:lstStyle/>
          <a:p>
            <a:pPr marL="0" lvl="1"/>
            <a:r>
              <a:rPr lang="zh-CN" altLang="en-US" sz="2800" b="1" dirty="0">
                <a:solidFill>
                  <a:srgbClr val="414455"/>
                </a:solidFill>
                <a:latin typeface="FZXiaoBiaoSong-B05S" panose="03000509000000000000" pitchFamily="66" charset="-122"/>
                <a:ea typeface="FZXiaoBiaoSong-B05S" panose="03000509000000000000" pitchFamily="66" charset="-122"/>
              </a:rPr>
              <a:t>“知道”：便利每一个知识分享者</a:t>
            </a:r>
            <a:endParaRPr lang="zh-CN" altLang="en-US" sz="2800" b="1" dirty="0">
              <a:solidFill>
                <a:srgbClr val="414455"/>
              </a:solidFill>
              <a:latin typeface="FZXiaoBiaoSong-B05S" panose="03000509000000000000" pitchFamily="66" charset="-122"/>
              <a:ea typeface="FZXiaoBiaoSong-B05S" panose="03000509000000000000" pitchFamily="66" charset="-122"/>
            </a:endParaRPr>
          </a:p>
        </p:txBody>
      </p:sp>
      <p:cxnSp>
        <p:nvCxnSpPr>
          <p:cNvPr id="22" name="直接连接符 21"/>
          <p:cNvCxnSpPr/>
          <p:nvPr/>
        </p:nvCxnSpPr>
        <p:spPr>
          <a:xfrm>
            <a:off x="351090" y="713675"/>
            <a:ext cx="11161240" cy="11443"/>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11125" y="-329495"/>
            <a:ext cx="1382231" cy="1382231"/>
          </a:xfrm>
          <a:prstGeom prst="rect">
            <a:avLst/>
          </a:prstGeom>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09954" y="-40876"/>
            <a:ext cx="2529975" cy="804992"/>
          </a:xfrm>
          <a:prstGeom prst="rect">
            <a:avLst/>
          </a:prstGeom>
        </p:spPr>
      </p:pic>
      <p:sp>
        <p:nvSpPr>
          <p:cNvPr id="10" name="文本框 9"/>
          <p:cNvSpPr txBox="1"/>
          <p:nvPr/>
        </p:nvSpPr>
        <p:spPr>
          <a:xfrm>
            <a:off x="1103961" y="5459646"/>
            <a:ext cx="9987251" cy="461665"/>
          </a:xfrm>
          <a:prstGeom prst="rect">
            <a:avLst/>
          </a:prstGeom>
          <a:noFill/>
        </p:spPr>
        <p:txBody>
          <a:bodyPr wrap="square">
            <a:spAutoFit/>
          </a:bodyPr>
          <a:lstStyle/>
          <a:p>
            <a:r>
              <a:rPr lang="zh-CN" altLang="zh-CN" sz="2400" dirty="0">
                <a:solidFill>
                  <a:srgbClr val="7030A0"/>
                </a:solidFill>
                <a:latin typeface="FZXiaoBiaoSong-B05S" panose="03000509000000000000" pitchFamily="66" charset="-122"/>
                <a:ea typeface="FZXiaoBiaoSong-B05S" panose="03000509000000000000" pitchFamily="66" charset="-122"/>
              </a:rPr>
              <a:t>智能图谱推荐让用户唤醒自己尘封的记忆、找到</a:t>
            </a:r>
            <a:r>
              <a:rPr lang="zh-CN" altLang="en-US" sz="2400" dirty="0">
                <a:solidFill>
                  <a:srgbClr val="7030A0"/>
                </a:solidFill>
                <a:latin typeface="FZXiaoBiaoSong-B05S" panose="03000509000000000000" pitchFamily="66" charset="-122"/>
                <a:ea typeface="FZXiaoBiaoSong-B05S" panose="03000509000000000000" pitchFamily="66" charset="-122"/>
              </a:rPr>
              <a:t>图谱广场</a:t>
            </a:r>
            <a:r>
              <a:rPr lang="zh-CN" altLang="zh-CN" sz="2400" dirty="0">
                <a:solidFill>
                  <a:srgbClr val="7030A0"/>
                </a:solidFill>
                <a:latin typeface="FZXiaoBiaoSong-B05S" panose="03000509000000000000" pitchFamily="66" charset="-122"/>
                <a:ea typeface="FZXiaoBiaoSong-B05S" panose="03000509000000000000" pitchFamily="66" charset="-122"/>
              </a:rPr>
              <a:t>未曾发现的精彩</a:t>
            </a:r>
            <a:endParaRPr lang="zh-CN" altLang="en-US" sz="2400" dirty="0">
              <a:solidFill>
                <a:srgbClr val="7030A0"/>
              </a:solidFill>
              <a:latin typeface="FZXiaoBiaoSong-B05S" panose="03000509000000000000" pitchFamily="66" charset="-122"/>
              <a:ea typeface="FZXiaoBiaoSong-B05S" panose="03000509000000000000" pitchFamily="66" charset="-122"/>
            </a:endParaRPr>
          </a:p>
        </p:txBody>
      </p:sp>
      <p:pic>
        <p:nvPicPr>
          <p:cNvPr id="5" name="图片 4"/>
          <p:cNvPicPr>
            <a:picLocks noChangeAspect="1"/>
          </p:cNvPicPr>
          <p:nvPr/>
        </p:nvPicPr>
        <p:blipFill>
          <a:blip r:embed="rId3"/>
          <a:stretch>
            <a:fillRect/>
          </a:stretch>
        </p:blipFill>
        <p:spPr>
          <a:xfrm>
            <a:off x="351091" y="1689848"/>
            <a:ext cx="6911020" cy="3326684"/>
          </a:xfrm>
          <a:prstGeom prst="rect">
            <a:avLst/>
          </a:prstGeom>
          <a:effectLst>
            <a:outerShdw blurRad="50800" dist="38100" dir="5400000" algn="ctr" rotWithShape="0">
              <a:srgbClr val="000000">
                <a:alpha val="43137"/>
              </a:srgbClr>
            </a:outerShdw>
            <a:softEdge rad="12700"/>
          </a:effectLst>
        </p:spPr>
      </p:pic>
      <p:sp>
        <p:nvSpPr>
          <p:cNvPr id="9" name="流程图: 接点 8"/>
          <p:cNvSpPr/>
          <p:nvPr/>
        </p:nvSpPr>
        <p:spPr>
          <a:xfrm>
            <a:off x="8591386" y="2654517"/>
            <a:ext cx="216024" cy="219380"/>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流程图: 接点 10"/>
          <p:cNvSpPr/>
          <p:nvPr/>
        </p:nvSpPr>
        <p:spPr>
          <a:xfrm>
            <a:off x="8689875" y="3131712"/>
            <a:ext cx="216024" cy="219380"/>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流程图: 接点 11"/>
          <p:cNvSpPr/>
          <p:nvPr/>
        </p:nvSpPr>
        <p:spPr>
          <a:xfrm>
            <a:off x="8591386" y="3593691"/>
            <a:ext cx="216024" cy="219380"/>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流程图: 接点 12"/>
          <p:cNvSpPr/>
          <p:nvPr/>
        </p:nvSpPr>
        <p:spPr>
          <a:xfrm>
            <a:off x="9289363" y="3281203"/>
            <a:ext cx="216024" cy="219380"/>
          </a:xfrm>
          <a:prstGeom prst="flowChartConnector">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流程图: 接点 13"/>
          <p:cNvSpPr/>
          <p:nvPr/>
        </p:nvSpPr>
        <p:spPr>
          <a:xfrm>
            <a:off x="9325590" y="2725209"/>
            <a:ext cx="216024" cy="219380"/>
          </a:xfrm>
          <a:prstGeom prst="flowChartConnector">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流程图: 接点 14"/>
          <p:cNvSpPr/>
          <p:nvPr/>
        </p:nvSpPr>
        <p:spPr>
          <a:xfrm>
            <a:off x="9181351" y="3794309"/>
            <a:ext cx="216024" cy="219380"/>
          </a:xfrm>
          <a:prstGeom prst="flowChartConnector">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流程图: 接点 15"/>
          <p:cNvSpPr/>
          <p:nvPr/>
        </p:nvSpPr>
        <p:spPr>
          <a:xfrm>
            <a:off x="9910939" y="2642178"/>
            <a:ext cx="216024" cy="219380"/>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流程图: 接点 16"/>
          <p:cNvSpPr/>
          <p:nvPr/>
        </p:nvSpPr>
        <p:spPr>
          <a:xfrm>
            <a:off x="9838224" y="3218742"/>
            <a:ext cx="216024" cy="219380"/>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流程图: 接点 17"/>
          <p:cNvSpPr/>
          <p:nvPr/>
        </p:nvSpPr>
        <p:spPr>
          <a:xfrm>
            <a:off x="10543743" y="3171513"/>
            <a:ext cx="216024" cy="219380"/>
          </a:xfrm>
          <a:prstGeom prst="flowChartConnector">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流程图: 接点 18"/>
          <p:cNvSpPr/>
          <p:nvPr/>
        </p:nvSpPr>
        <p:spPr>
          <a:xfrm>
            <a:off x="9882567" y="3746091"/>
            <a:ext cx="216024" cy="219380"/>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0" name="直接箭头连接符 19"/>
          <p:cNvCxnSpPr>
            <a:stCxn id="11" idx="6"/>
            <a:endCxn id="13" idx="2"/>
          </p:cNvCxnSpPr>
          <p:nvPr/>
        </p:nvCxnSpPr>
        <p:spPr>
          <a:xfrm>
            <a:off x="8905899" y="3241402"/>
            <a:ext cx="383464" cy="149491"/>
          </a:xfrm>
          <a:prstGeom prst="straightConnector1">
            <a:avLst/>
          </a:prstGeom>
          <a:ln w="25400">
            <a:solidFill>
              <a:srgbClr val="7030A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5" idx="2"/>
            <a:endCxn id="12" idx="5"/>
          </p:cNvCxnSpPr>
          <p:nvPr/>
        </p:nvCxnSpPr>
        <p:spPr>
          <a:xfrm flipH="1" flipV="1">
            <a:off x="8775774" y="3780944"/>
            <a:ext cx="405577" cy="12305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4" idx="2"/>
            <a:endCxn id="9" idx="6"/>
          </p:cNvCxnSpPr>
          <p:nvPr/>
        </p:nvCxnSpPr>
        <p:spPr>
          <a:xfrm flipH="1" flipV="1">
            <a:off x="8807410" y="2764207"/>
            <a:ext cx="518180" cy="7069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14" idx="6"/>
            <a:endCxn id="16" idx="2"/>
          </p:cNvCxnSpPr>
          <p:nvPr/>
        </p:nvCxnSpPr>
        <p:spPr>
          <a:xfrm flipV="1">
            <a:off x="9541614" y="2751868"/>
            <a:ext cx="369325" cy="8303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3" idx="6"/>
            <a:endCxn id="17" idx="2"/>
          </p:cNvCxnSpPr>
          <p:nvPr/>
        </p:nvCxnSpPr>
        <p:spPr>
          <a:xfrm flipV="1">
            <a:off x="9505387" y="3328432"/>
            <a:ext cx="332837" cy="62461"/>
          </a:xfrm>
          <a:prstGeom prst="straightConnector1">
            <a:avLst/>
          </a:prstGeom>
          <a:ln w="25400">
            <a:solidFill>
              <a:srgbClr val="7030A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15" idx="6"/>
            <a:endCxn id="19" idx="2"/>
          </p:cNvCxnSpPr>
          <p:nvPr/>
        </p:nvCxnSpPr>
        <p:spPr>
          <a:xfrm flipV="1">
            <a:off x="9397375" y="3855781"/>
            <a:ext cx="485192" cy="4821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7" idx="6"/>
            <a:endCxn id="18" idx="2"/>
          </p:cNvCxnSpPr>
          <p:nvPr/>
        </p:nvCxnSpPr>
        <p:spPr>
          <a:xfrm flipV="1">
            <a:off x="10054248" y="3281203"/>
            <a:ext cx="489495" cy="47229"/>
          </a:xfrm>
          <a:prstGeom prst="straightConnector1">
            <a:avLst/>
          </a:prstGeom>
          <a:ln w="25400">
            <a:solidFill>
              <a:srgbClr val="7030A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6" idx="6"/>
            <a:endCxn id="18" idx="1"/>
          </p:cNvCxnSpPr>
          <p:nvPr/>
        </p:nvCxnSpPr>
        <p:spPr>
          <a:xfrm>
            <a:off x="10126963" y="2751868"/>
            <a:ext cx="448416" cy="45177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19" idx="6"/>
            <a:endCxn id="18" idx="3"/>
          </p:cNvCxnSpPr>
          <p:nvPr/>
        </p:nvCxnSpPr>
        <p:spPr>
          <a:xfrm flipV="1">
            <a:off x="10098591" y="3358766"/>
            <a:ext cx="476788" cy="49701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9" idx="2"/>
            <a:endCxn id="32" idx="7"/>
          </p:cNvCxnSpPr>
          <p:nvPr/>
        </p:nvCxnSpPr>
        <p:spPr>
          <a:xfrm flipH="1">
            <a:off x="8082587" y="2764207"/>
            <a:ext cx="508799" cy="28067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2" name="流程图: 接点 31"/>
          <p:cNvSpPr/>
          <p:nvPr/>
        </p:nvSpPr>
        <p:spPr>
          <a:xfrm>
            <a:off x="7898199" y="3012753"/>
            <a:ext cx="216024" cy="219380"/>
          </a:xfrm>
          <a:prstGeom prst="flowChartConnector">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3" name="直接箭头连接符 32"/>
          <p:cNvCxnSpPr>
            <a:stCxn id="32" idx="6"/>
            <a:endCxn id="11" idx="2"/>
          </p:cNvCxnSpPr>
          <p:nvPr/>
        </p:nvCxnSpPr>
        <p:spPr>
          <a:xfrm>
            <a:off x="8114223" y="3122443"/>
            <a:ext cx="575652" cy="118959"/>
          </a:xfrm>
          <a:prstGeom prst="straightConnector1">
            <a:avLst/>
          </a:prstGeom>
          <a:ln w="25400">
            <a:solidFill>
              <a:srgbClr val="7030A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12" idx="1"/>
            <a:endCxn id="32" idx="5"/>
          </p:cNvCxnSpPr>
          <p:nvPr/>
        </p:nvCxnSpPr>
        <p:spPr>
          <a:xfrm flipH="1" flipV="1">
            <a:off x="8082587" y="3200006"/>
            <a:ext cx="540435" cy="42581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7693178" y="2420889"/>
            <a:ext cx="439000" cy="62084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8132178" y="2317903"/>
            <a:ext cx="846384" cy="10298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flipV="1">
            <a:off x="8978562" y="2317904"/>
            <a:ext cx="693243" cy="32658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9627068" y="2650805"/>
            <a:ext cx="40687" cy="84977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V="1">
            <a:off x="9387920" y="3500584"/>
            <a:ext cx="239148" cy="70253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flipV="1">
            <a:off x="7693179" y="3040035"/>
            <a:ext cx="269563" cy="78325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flipV="1">
            <a:off x="7968706" y="3831152"/>
            <a:ext cx="641578" cy="37953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8591387" y="4192107"/>
            <a:ext cx="796533" cy="1101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7353890" y="3978412"/>
            <a:ext cx="947760" cy="369332"/>
          </a:xfrm>
          <a:prstGeom prst="rect">
            <a:avLst/>
          </a:prstGeom>
          <a:noFill/>
        </p:spPr>
        <p:txBody>
          <a:bodyPr wrap="non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Graph-1</a:t>
            </a:r>
            <a:endParaRPr lang="zh-CN" altLang="en-US" dirty="0">
              <a:solidFill>
                <a:srgbClr val="FF0000"/>
              </a:solidFill>
              <a:latin typeface="Times New Roman" panose="02020603050405020304" pitchFamily="18" charset="0"/>
              <a:cs typeface="Times New Roman" panose="02020603050405020304" pitchFamily="18" charset="0"/>
            </a:endParaRPr>
          </a:p>
        </p:txBody>
      </p:sp>
      <p:cxnSp>
        <p:nvCxnSpPr>
          <p:cNvPr id="44" name="直接连接符 43"/>
          <p:cNvCxnSpPr/>
          <p:nvPr/>
        </p:nvCxnSpPr>
        <p:spPr>
          <a:xfrm flipH="1">
            <a:off x="9181351" y="2449592"/>
            <a:ext cx="582785" cy="192585"/>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9040475" y="2629969"/>
            <a:ext cx="140876" cy="501743"/>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9002392" y="3131712"/>
            <a:ext cx="42403" cy="588325"/>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flipV="1">
            <a:off x="9002393" y="3720038"/>
            <a:ext cx="242495" cy="597861"/>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flipV="1">
            <a:off x="9244889" y="4307414"/>
            <a:ext cx="774062" cy="61472"/>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10018951" y="3996473"/>
            <a:ext cx="638199" cy="377621"/>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10657150" y="3281203"/>
            <a:ext cx="273086" cy="715271"/>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0540104" y="2725209"/>
            <a:ext cx="390132" cy="555994"/>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9763624" y="2449525"/>
            <a:ext cx="776480" cy="275684"/>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10298995" y="4106164"/>
            <a:ext cx="954107" cy="369332"/>
          </a:xfrm>
          <a:prstGeom prst="rect">
            <a:avLst/>
          </a:prstGeom>
          <a:noFill/>
        </p:spPr>
        <p:txBody>
          <a:bodyPr wrap="none" rtlCol="0">
            <a:spAutoFit/>
          </a:bodyPr>
          <a:lstStyle/>
          <a:p>
            <a:r>
              <a:rPr lang="en-US" altLang="zh-CN" dirty="0">
                <a:solidFill>
                  <a:srgbClr val="00B0F0"/>
                </a:solidFill>
                <a:latin typeface="Times New Roman" panose="02020603050405020304" pitchFamily="18" charset="0"/>
                <a:cs typeface="Times New Roman" panose="02020603050405020304" pitchFamily="18" charset="0"/>
              </a:rPr>
              <a:t>Graph-2</a:t>
            </a:r>
            <a:endParaRPr lang="zh-CN" altLang="en-US" dirty="0">
              <a:solidFill>
                <a:srgbClr val="00B0F0"/>
              </a:solidFill>
              <a:latin typeface="Times New Roman" panose="02020603050405020304" pitchFamily="18" charset="0"/>
              <a:cs typeface="Times New Roman" panose="02020603050405020304" pitchFamily="18" charset="0"/>
            </a:endParaRPr>
          </a:p>
        </p:txBody>
      </p:sp>
      <p:grpSp>
        <p:nvGrpSpPr>
          <p:cNvPr id="60" name="组合 59"/>
          <p:cNvGrpSpPr/>
          <p:nvPr/>
        </p:nvGrpSpPr>
        <p:grpSpPr>
          <a:xfrm>
            <a:off x="10575379" y="1061969"/>
            <a:ext cx="855042" cy="1080352"/>
            <a:chOff x="7831866" y="765026"/>
            <a:chExt cx="855042" cy="1080352"/>
          </a:xfrm>
        </p:grpSpPr>
        <p:sp>
          <p:nvSpPr>
            <p:cNvPr id="61" name="流程图: 接点 60"/>
            <p:cNvSpPr/>
            <p:nvPr/>
          </p:nvSpPr>
          <p:spPr>
            <a:xfrm>
              <a:off x="7831866" y="1200196"/>
              <a:ext cx="216024" cy="219380"/>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文本框 61"/>
            <p:cNvSpPr txBox="1"/>
            <p:nvPr/>
          </p:nvSpPr>
          <p:spPr>
            <a:xfrm>
              <a:off x="8130345" y="1122442"/>
              <a:ext cx="556563"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File</a:t>
              </a:r>
              <a:endParaRPr lang="zh-CN" altLang="en-US" b="1" dirty="0">
                <a:latin typeface="Times New Roman" panose="02020603050405020304" pitchFamily="18" charset="0"/>
                <a:cs typeface="Times New Roman" panose="02020603050405020304" pitchFamily="18" charset="0"/>
              </a:endParaRPr>
            </a:p>
          </p:txBody>
        </p:sp>
        <p:sp>
          <p:nvSpPr>
            <p:cNvPr id="63" name="流程图: 接点 62"/>
            <p:cNvSpPr/>
            <p:nvPr/>
          </p:nvSpPr>
          <p:spPr>
            <a:xfrm>
              <a:off x="7831866" y="1555483"/>
              <a:ext cx="216024" cy="219380"/>
            </a:xfrm>
            <a:prstGeom prst="flowChartConnector">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文本框 63"/>
            <p:cNvSpPr txBox="1"/>
            <p:nvPr/>
          </p:nvSpPr>
          <p:spPr>
            <a:xfrm>
              <a:off x="8115597" y="1476046"/>
              <a:ext cx="548227"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Tag</a:t>
              </a:r>
              <a:endParaRPr lang="zh-CN" altLang="en-US" b="1" dirty="0">
                <a:latin typeface="Times New Roman" panose="02020603050405020304" pitchFamily="18" charset="0"/>
                <a:cs typeface="Times New Roman" panose="02020603050405020304" pitchFamily="18" charset="0"/>
              </a:endParaRPr>
            </a:p>
          </p:txBody>
        </p:sp>
        <p:sp>
          <p:nvSpPr>
            <p:cNvPr id="65" name="流程图: 接点 64"/>
            <p:cNvSpPr/>
            <p:nvPr/>
          </p:nvSpPr>
          <p:spPr>
            <a:xfrm>
              <a:off x="7835289" y="844909"/>
              <a:ext cx="216024" cy="219380"/>
            </a:xfrm>
            <a:prstGeom prst="flowChartConnector">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文本框 65"/>
            <p:cNvSpPr txBox="1"/>
            <p:nvPr/>
          </p:nvSpPr>
          <p:spPr>
            <a:xfrm>
              <a:off x="8139697" y="765026"/>
              <a:ext cx="518091"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Dir</a:t>
              </a:r>
              <a:endParaRPr lang="zh-CN" altLang="en-US" b="1" dirty="0">
                <a:latin typeface="Times New Roman" panose="02020603050405020304" pitchFamily="18" charset="0"/>
                <a:cs typeface="Times New Roman" panose="02020603050405020304" pitchFamily="18" charset="0"/>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9"/>
          <p:cNvSpPr txBox="1"/>
          <p:nvPr/>
        </p:nvSpPr>
        <p:spPr>
          <a:xfrm>
            <a:off x="1123013" y="112596"/>
            <a:ext cx="6054694" cy="500137"/>
          </a:xfrm>
          <a:prstGeom prst="rect">
            <a:avLst/>
          </a:prstGeom>
          <a:noFill/>
        </p:spPr>
        <p:txBody>
          <a:bodyPr wrap="square" lIns="68580" tIns="34290" rIns="68580" bIns="34290" rtlCol="0">
            <a:spAutoFit/>
          </a:bodyPr>
          <a:lstStyle/>
          <a:p>
            <a:pPr marL="0" lvl="1"/>
            <a:r>
              <a:rPr lang="zh-CN" altLang="en-US" sz="2800" b="1" dirty="0">
                <a:solidFill>
                  <a:srgbClr val="414455"/>
                </a:solidFill>
                <a:latin typeface="FZXiaoBiaoSong-B05S" panose="03000509000000000000" pitchFamily="66" charset="-122"/>
                <a:ea typeface="FZXiaoBiaoSong-B05S" panose="03000509000000000000" pitchFamily="66" charset="-122"/>
              </a:rPr>
              <a:t>“知道”：应用场景</a:t>
            </a:r>
            <a:endParaRPr lang="zh-CN" altLang="en-US" sz="2800" b="1" dirty="0">
              <a:solidFill>
                <a:srgbClr val="414455"/>
              </a:solidFill>
              <a:latin typeface="FZXiaoBiaoSong-B05S" panose="03000509000000000000" pitchFamily="66" charset="-122"/>
              <a:ea typeface="FZXiaoBiaoSong-B05S" panose="03000509000000000000" pitchFamily="66" charset="-122"/>
            </a:endParaRPr>
          </a:p>
        </p:txBody>
      </p:sp>
      <p:cxnSp>
        <p:nvCxnSpPr>
          <p:cNvPr id="22" name="直接连接符 21"/>
          <p:cNvCxnSpPr/>
          <p:nvPr/>
        </p:nvCxnSpPr>
        <p:spPr>
          <a:xfrm>
            <a:off x="351090" y="713675"/>
            <a:ext cx="11161240" cy="11443"/>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11125" y="-329495"/>
            <a:ext cx="1382231" cy="1382231"/>
          </a:xfrm>
          <a:prstGeom prst="rect">
            <a:avLst/>
          </a:prstGeom>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09954" y="-40876"/>
            <a:ext cx="2529975" cy="804992"/>
          </a:xfrm>
          <a:prstGeom prst="rect">
            <a:avLst/>
          </a:prstGeom>
        </p:spPr>
      </p:pic>
      <p:sp>
        <p:nvSpPr>
          <p:cNvPr id="12" name="文本框 11"/>
          <p:cNvSpPr txBox="1"/>
          <p:nvPr/>
        </p:nvSpPr>
        <p:spPr>
          <a:xfrm>
            <a:off x="2137701" y="1564732"/>
            <a:ext cx="2348720" cy="523220"/>
          </a:xfrm>
          <a:prstGeom prst="rect">
            <a:avLst/>
          </a:prstGeom>
          <a:noFill/>
        </p:spPr>
        <p:txBody>
          <a:bodyPr wrap="none" rtlCol="0">
            <a:spAutoFit/>
          </a:bodyPr>
          <a:lstStyle/>
          <a:p>
            <a:r>
              <a:rPr lang="zh-CN" altLang="en-US" sz="2800" b="1" dirty="0">
                <a:solidFill>
                  <a:srgbClr val="414455"/>
                </a:solidFill>
                <a:latin typeface="FZXiaoBiaoSong-B05S" panose="03000509000000000000" pitchFamily="66" charset="-122"/>
                <a:ea typeface="FZXiaoBiaoSong-B05S" panose="03000509000000000000" pitchFamily="66" charset="-122"/>
              </a:rPr>
              <a:t>知识的拥有者</a:t>
            </a:r>
            <a:endParaRPr lang="zh-CN" altLang="en-US" sz="2800" b="1" dirty="0">
              <a:solidFill>
                <a:srgbClr val="414455"/>
              </a:solidFill>
              <a:latin typeface="FZXiaoBiaoSong-B05S" panose="03000509000000000000" pitchFamily="66" charset="-122"/>
              <a:ea typeface="FZXiaoBiaoSong-B05S" panose="03000509000000000000" pitchFamily="66" charset="-122"/>
            </a:endParaRPr>
          </a:p>
        </p:txBody>
      </p:sp>
      <p:sp>
        <p:nvSpPr>
          <p:cNvPr id="15" name="文本框 14"/>
          <p:cNvSpPr txBox="1"/>
          <p:nvPr/>
        </p:nvSpPr>
        <p:spPr>
          <a:xfrm>
            <a:off x="4252923" y="4423377"/>
            <a:ext cx="2348720" cy="523220"/>
          </a:xfrm>
          <a:prstGeom prst="rect">
            <a:avLst/>
          </a:prstGeom>
          <a:noFill/>
        </p:spPr>
        <p:txBody>
          <a:bodyPr wrap="none" rtlCol="0">
            <a:spAutoFit/>
          </a:bodyPr>
          <a:lstStyle/>
          <a:p>
            <a:r>
              <a:rPr lang="zh-CN" altLang="en-US" sz="2800" b="1" dirty="0">
                <a:solidFill>
                  <a:srgbClr val="414455"/>
                </a:solidFill>
                <a:latin typeface="FZXiaoBiaoSong-B05S" panose="03000509000000000000" pitchFamily="66" charset="-122"/>
                <a:ea typeface="FZXiaoBiaoSong-B05S" panose="03000509000000000000" pitchFamily="66" charset="-122"/>
              </a:rPr>
              <a:t>知识的分享者</a:t>
            </a:r>
            <a:endParaRPr lang="zh-CN" altLang="en-US" sz="2800" b="1" dirty="0">
              <a:solidFill>
                <a:srgbClr val="414455"/>
              </a:solidFill>
              <a:latin typeface="FZXiaoBiaoSong-B05S" panose="03000509000000000000" pitchFamily="66" charset="-122"/>
              <a:ea typeface="FZXiaoBiaoSong-B05S" panose="03000509000000000000" pitchFamily="66" charset="-122"/>
            </a:endParaRPr>
          </a:p>
        </p:txBody>
      </p:sp>
      <p:sp>
        <p:nvSpPr>
          <p:cNvPr id="16" name="文本框 15"/>
          <p:cNvSpPr txBox="1"/>
          <p:nvPr/>
        </p:nvSpPr>
        <p:spPr>
          <a:xfrm>
            <a:off x="44273" y="4423377"/>
            <a:ext cx="2348720" cy="523220"/>
          </a:xfrm>
          <a:prstGeom prst="rect">
            <a:avLst/>
          </a:prstGeom>
          <a:noFill/>
        </p:spPr>
        <p:txBody>
          <a:bodyPr wrap="none" rtlCol="0">
            <a:spAutoFit/>
          </a:bodyPr>
          <a:lstStyle/>
          <a:p>
            <a:r>
              <a:rPr lang="zh-CN" altLang="en-US" sz="2800" b="1" dirty="0">
                <a:solidFill>
                  <a:srgbClr val="414455"/>
                </a:solidFill>
                <a:latin typeface="FZXiaoBiaoSong-B05S" panose="03000509000000000000" pitchFamily="66" charset="-122"/>
                <a:ea typeface="FZXiaoBiaoSong-B05S" panose="03000509000000000000" pitchFamily="66" charset="-122"/>
              </a:rPr>
              <a:t>知识的需求者</a:t>
            </a:r>
            <a:endParaRPr lang="zh-CN" altLang="en-US" sz="2800" b="1" dirty="0">
              <a:solidFill>
                <a:srgbClr val="414455"/>
              </a:solidFill>
              <a:latin typeface="FZXiaoBiaoSong-B05S" panose="03000509000000000000" pitchFamily="66" charset="-122"/>
              <a:ea typeface="FZXiaoBiaoSong-B05S" panose="03000509000000000000" pitchFamily="66" charset="-122"/>
            </a:endParaRPr>
          </a:p>
        </p:txBody>
      </p:sp>
      <p:sp>
        <p:nvSpPr>
          <p:cNvPr id="20" name="箭头: 圆角右 19"/>
          <p:cNvSpPr/>
          <p:nvPr/>
        </p:nvSpPr>
        <p:spPr>
          <a:xfrm rot="19333572">
            <a:off x="661539" y="2304006"/>
            <a:ext cx="1304108" cy="1098262"/>
          </a:xfrm>
          <a:prstGeom prst="bentArrow">
            <a:avLst>
              <a:gd name="adj1" fmla="val 25000"/>
              <a:gd name="adj2" fmla="val 25000"/>
              <a:gd name="adj3" fmla="val 25000"/>
              <a:gd name="adj4" fmla="val 87500"/>
            </a:avLst>
          </a:prstGeom>
          <a:solidFill>
            <a:srgbClr val="A0938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schemeClr val="tx1"/>
              </a:solidFill>
            </a:endParaRPr>
          </a:p>
        </p:txBody>
      </p:sp>
      <p:sp>
        <p:nvSpPr>
          <p:cNvPr id="24" name="箭头: 圆角右 23"/>
          <p:cNvSpPr/>
          <p:nvPr/>
        </p:nvSpPr>
        <p:spPr>
          <a:xfrm rot="6642631">
            <a:off x="4463862" y="2354583"/>
            <a:ext cx="1304108" cy="1098262"/>
          </a:xfrm>
          <a:prstGeom prst="bentArrow">
            <a:avLst>
              <a:gd name="adj1" fmla="val 25000"/>
              <a:gd name="adj2" fmla="val 25000"/>
              <a:gd name="adj3" fmla="val 25000"/>
              <a:gd name="adj4" fmla="val 87500"/>
            </a:avLst>
          </a:prstGeom>
          <a:solidFill>
            <a:srgbClr val="A0938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schemeClr val="tx1"/>
              </a:solidFill>
            </a:endParaRPr>
          </a:p>
        </p:txBody>
      </p:sp>
      <p:sp>
        <p:nvSpPr>
          <p:cNvPr id="25" name="箭头: 圆角右 24"/>
          <p:cNvSpPr/>
          <p:nvPr/>
        </p:nvSpPr>
        <p:spPr>
          <a:xfrm rot="12905553">
            <a:off x="2590159" y="4783956"/>
            <a:ext cx="1304108" cy="1098262"/>
          </a:xfrm>
          <a:prstGeom prst="bentArrow">
            <a:avLst>
              <a:gd name="adj1" fmla="val 25000"/>
              <a:gd name="adj2" fmla="val 25000"/>
              <a:gd name="adj3" fmla="val 25000"/>
              <a:gd name="adj4" fmla="val 87500"/>
            </a:avLst>
          </a:prstGeom>
          <a:solidFill>
            <a:srgbClr val="A0938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schemeClr val="tx1"/>
              </a:solidFill>
            </a:endParaRPr>
          </a:p>
        </p:txBody>
      </p:sp>
      <p:pic>
        <p:nvPicPr>
          <p:cNvPr id="27" name="图片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24663" y="2146548"/>
            <a:ext cx="2564904" cy="2564904"/>
          </a:xfrm>
          <a:prstGeom prst="rect">
            <a:avLst/>
          </a:prstGeom>
        </p:spPr>
      </p:pic>
      <p:sp>
        <p:nvSpPr>
          <p:cNvPr id="13" name="文本框 12"/>
          <p:cNvSpPr txBox="1"/>
          <p:nvPr/>
        </p:nvSpPr>
        <p:spPr>
          <a:xfrm>
            <a:off x="6936577" y="1564732"/>
            <a:ext cx="4480050" cy="3883755"/>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400" dirty="0">
                <a:latin typeface="Songti SC" panose="02010600040101010101" pitchFamily="2" charset="-122"/>
                <a:ea typeface="Songti SC" panose="02010600040101010101" pitchFamily="2" charset="-122"/>
              </a:rPr>
              <a:t>应用场景</a:t>
            </a:r>
            <a:endParaRPr lang="en-US" altLang="zh-CN" sz="2400" dirty="0">
              <a:latin typeface="Songti SC" panose="02010600040101010101" pitchFamily="2" charset="-122"/>
              <a:ea typeface="Songti SC" panose="02010600040101010101" pitchFamily="2" charset="-122"/>
            </a:endParaRPr>
          </a:p>
          <a:p>
            <a:pPr marL="914400" lvl="1" indent="-457200">
              <a:lnSpc>
                <a:spcPct val="150000"/>
              </a:lnSpc>
              <a:buFont typeface="Arial" panose="020B0604020202020204" pitchFamily="34" charset="0"/>
              <a:buChar char="•"/>
            </a:pPr>
            <a:r>
              <a:rPr lang="zh-CN" altLang="en-US" sz="2400" dirty="0">
                <a:latin typeface="Songti SC" panose="02010600040101010101" pitchFamily="2" charset="-122"/>
                <a:ea typeface="Songti SC" panose="02010600040101010101" pitchFamily="2" charset="-122"/>
              </a:rPr>
              <a:t>知识发现</a:t>
            </a:r>
            <a:endParaRPr lang="en-US" altLang="zh-CN" sz="2400" dirty="0">
              <a:latin typeface="Songti SC" panose="02010600040101010101" pitchFamily="2" charset="-122"/>
              <a:ea typeface="Songti SC" panose="02010600040101010101" pitchFamily="2" charset="-122"/>
            </a:endParaRPr>
          </a:p>
          <a:p>
            <a:pPr marL="914400" lvl="1" indent="-457200">
              <a:lnSpc>
                <a:spcPct val="150000"/>
              </a:lnSpc>
              <a:buFont typeface="Arial" panose="020B0604020202020204" pitchFamily="34" charset="0"/>
              <a:buChar char="•"/>
            </a:pPr>
            <a:r>
              <a:rPr lang="zh-CN" altLang="en-US" sz="2400" dirty="0">
                <a:latin typeface="Songti SC" panose="02010600040101010101" pitchFamily="2" charset="-122"/>
                <a:ea typeface="Songti SC" panose="02010600040101010101" pitchFamily="2" charset="-122"/>
              </a:rPr>
              <a:t>笔记管理</a:t>
            </a:r>
            <a:endParaRPr lang="en-US" altLang="zh-CN" sz="2400" dirty="0">
              <a:latin typeface="Songti SC" panose="02010600040101010101" pitchFamily="2" charset="-122"/>
              <a:ea typeface="Songti SC" panose="02010600040101010101" pitchFamily="2" charset="-122"/>
            </a:endParaRPr>
          </a:p>
          <a:p>
            <a:pPr marL="914400" lvl="1" indent="-457200">
              <a:lnSpc>
                <a:spcPct val="150000"/>
              </a:lnSpc>
              <a:buFont typeface="Arial" panose="020B0604020202020204" pitchFamily="34" charset="0"/>
              <a:buChar char="•"/>
            </a:pPr>
            <a:r>
              <a:rPr lang="zh-CN" altLang="en-US" sz="2400" dirty="0">
                <a:latin typeface="Songti SC" panose="02010600040101010101" pitchFamily="2" charset="-122"/>
                <a:ea typeface="Songti SC" panose="02010600040101010101" pitchFamily="2" charset="-122"/>
              </a:rPr>
              <a:t>智能搜索</a:t>
            </a:r>
            <a:endParaRPr lang="en-US" altLang="zh-CN" sz="2400" dirty="0">
              <a:latin typeface="Songti SC" panose="02010600040101010101" pitchFamily="2" charset="-122"/>
              <a:ea typeface="Songti SC" panose="02010600040101010101" pitchFamily="2" charset="-122"/>
            </a:endParaRPr>
          </a:p>
          <a:p>
            <a:pPr marL="457200" indent="-457200">
              <a:lnSpc>
                <a:spcPct val="150000"/>
              </a:lnSpc>
              <a:buFont typeface="Arial" panose="020B0604020202020204" pitchFamily="34" charset="0"/>
              <a:buChar char="•"/>
            </a:pPr>
            <a:r>
              <a:rPr lang="zh-CN" altLang="en-US" sz="2400" dirty="0">
                <a:latin typeface="Songti SC" panose="02010600040101010101" pitchFamily="2" charset="-122"/>
                <a:ea typeface="Songti SC" panose="02010600040101010101" pitchFamily="2" charset="-122"/>
              </a:rPr>
              <a:t>养成“知识付费”习惯</a:t>
            </a:r>
            <a:endParaRPr lang="en-US" altLang="zh-CN" sz="2400" dirty="0">
              <a:latin typeface="Songti SC" panose="02010600040101010101" pitchFamily="2" charset="-122"/>
              <a:ea typeface="Songti SC" panose="02010600040101010101" pitchFamily="2" charset="-122"/>
            </a:endParaRPr>
          </a:p>
          <a:p>
            <a:pPr marL="914400" lvl="1" indent="-457200">
              <a:lnSpc>
                <a:spcPct val="150000"/>
              </a:lnSpc>
              <a:buFont typeface="Arial" panose="020B0604020202020204" pitchFamily="34" charset="0"/>
              <a:buChar char="•"/>
            </a:pPr>
            <a:r>
              <a:rPr lang="zh-CN" altLang="en-US" sz="2400" dirty="0">
                <a:latin typeface="Songti SC" panose="02010600040101010101" pitchFamily="2" charset="-122"/>
                <a:ea typeface="Songti SC" panose="02010600040101010101" pitchFamily="2" charset="-122"/>
              </a:rPr>
              <a:t>自建币值体系和会员机制</a:t>
            </a:r>
            <a:endParaRPr lang="en-US" altLang="zh-CN" sz="2400" dirty="0">
              <a:latin typeface="Songti SC" panose="02010600040101010101" pitchFamily="2" charset="-122"/>
              <a:ea typeface="Songti SC" panose="02010600040101010101" pitchFamily="2" charset="-122"/>
            </a:endParaRPr>
          </a:p>
          <a:p>
            <a:pPr marL="914400" lvl="1" indent="-457200">
              <a:lnSpc>
                <a:spcPct val="150000"/>
              </a:lnSpc>
              <a:buFont typeface="Arial" panose="020B0604020202020204" pitchFamily="34" charset="0"/>
              <a:buChar char="•"/>
            </a:pPr>
            <a:r>
              <a:rPr lang="zh-CN" altLang="en-US" sz="2400" dirty="0">
                <a:latin typeface="Songti SC" panose="02010600040101010101" pitchFamily="2" charset="-122"/>
                <a:ea typeface="Songti SC" panose="02010600040101010101" pitchFamily="2" charset="-122"/>
              </a:rPr>
              <a:t>流量运营 </a:t>
            </a:r>
            <a:r>
              <a:rPr lang="en-US" altLang="zh-CN" sz="2400" dirty="0">
                <a:latin typeface="Songti SC" panose="02010600040101010101" pitchFamily="2" charset="-122"/>
                <a:ea typeface="Songti SC" panose="02010600040101010101" pitchFamily="2" charset="-122"/>
              </a:rPr>
              <a:t>+</a:t>
            </a:r>
            <a:r>
              <a:rPr lang="zh-CN" altLang="en-US" sz="2400" dirty="0">
                <a:latin typeface="Songti SC" panose="02010600040101010101" pitchFamily="2" charset="-122"/>
                <a:ea typeface="Songti SC" panose="02010600040101010101" pitchFamily="2" charset="-122"/>
              </a:rPr>
              <a:t> 社区管理</a:t>
            </a:r>
            <a:endParaRPr lang="en-US" altLang="zh-CN" sz="2400" dirty="0">
              <a:latin typeface="Songti SC" panose="02010600040101010101" pitchFamily="2" charset="-122"/>
              <a:ea typeface="Songti SC" panose="0201060004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9"/>
          <p:cNvSpPr txBox="1"/>
          <p:nvPr/>
        </p:nvSpPr>
        <p:spPr>
          <a:xfrm>
            <a:off x="1123013" y="112596"/>
            <a:ext cx="6054694" cy="500137"/>
          </a:xfrm>
          <a:prstGeom prst="rect">
            <a:avLst/>
          </a:prstGeom>
          <a:noFill/>
        </p:spPr>
        <p:txBody>
          <a:bodyPr wrap="square" lIns="68580" tIns="34290" rIns="68580" bIns="34290" rtlCol="0">
            <a:spAutoFit/>
          </a:bodyPr>
          <a:lstStyle/>
          <a:p>
            <a:pPr marL="0" lvl="1"/>
            <a:r>
              <a:rPr lang="zh-CN" altLang="en-US" sz="2800" b="1" dirty="0">
                <a:solidFill>
                  <a:srgbClr val="414455"/>
                </a:solidFill>
                <a:latin typeface="FZXiaoBiaoSong-B05S" panose="03000509000000000000" pitchFamily="66" charset="-122"/>
                <a:ea typeface="FZXiaoBiaoSong-B05S" panose="03000509000000000000" pitchFamily="66" charset="-122"/>
              </a:rPr>
              <a:t>“知道”：团队情况</a:t>
            </a:r>
            <a:endParaRPr lang="zh-CN" altLang="en-US" sz="2800" b="1" dirty="0">
              <a:solidFill>
                <a:srgbClr val="414455"/>
              </a:solidFill>
              <a:latin typeface="FZXiaoBiaoSong-B05S" panose="03000509000000000000" pitchFamily="66" charset="-122"/>
              <a:ea typeface="FZXiaoBiaoSong-B05S" panose="03000509000000000000" pitchFamily="66" charset="-122"/>
            </a:endParaRPr>
          </a:p>
        </p:txBody>
      </p:sp>
      <p:cxnSp>
        <p:nvCxnSpPr>
          <p:cNvPr id="22" name="直接连接符 21"/>
          <p:cNvCxnSpPr/>
          <p:nvPr/>
        </p:nvCxnSpPr>
        <p:spPr>
          <a:xfrm>
            <a:off x="351090" y="713675"/>
            <a:ext cx="11161240" cy="11443"/>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11125" y="-329495"/>
            <a:ext cx="1382231" cy="1382231"/>
          </a:xfrm>
          <a:prstGeom prst="rect">
            <a:avLst/>
          </a:prstGeom>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09954" y="-40876"/>
            <a:ext cx="2529975" cy="804992"/>
          </a:xfrm>
          <a:prstGeom prst="rect">
            <a:avLst/>
          </a:prstGeom>
        </p:spPr>
      </p:pic>
      <p:graphicFrame>
        <p:nvGraphicFramePr>
          <p:cNvPr id="2" name="表格 1"/>
          <p:cNvGraphicFramePr>
            <a:graphicFrameLocks noGrp="1"/>
          </p:cNvGraphicFramePr>
          <p:nvPr/>
        </p:nvGraphicFramePr>
        <p:xfrm>
          <a:off x="547222" y="1367284"/>
          <a:ext cx="11100730" cy="4660014"/>
        </p:xfrm>
        <a:graphic>
          <a:graphicData uri="http://schemas.openxmlformats.org/drawingml/2006/table">
            <a:tbl>
              <a:tblPr firstRow="1" firstCol="1" bandRow="1">
                <a:tableStyleId>{D7AC3CCA-C797-4891-BE02-D94E43425B78}</a:tableStyleId>
              </a:tblPr>
              <a:tblGrid>
                <a:gridCol w="738187"/>
                <a:gridCol w="1143000"/>
                <a:gridCol w="939800"/>
                <a:gridCol w="736600"/>
                <a:gridCol w="7543143"/>
              </a:tblGrid>
              <a:tr h="180340">
                <a:tc>
                  <a:txBody>
                    <a:bodyPr/>
                    <a:lstStyle/>
                    <a:p>
                      <a:pPr algn="ctr">
                        <a:lnSpc>
                          <a:spcPct val="150000"/>
                        </a:lnSpc>
                      </a:pPr>
                      <a:r>
                        <a:rPr lang="zh-CN" sz="1600" kern="100" baseline="0" dirty="0">
                          <a:effectLst/>
                          <a:latin typeface="Times New Roman" panose="02020603050405020304" pitchFamily="18" charset="0"/>
                        </a:rPr>
                        <a:t>年级</a:t>
                      </a:r>
                      <a:endParaRPr lang="zh-CN" sz="1200" kern="100" baseline="0" dirty="0">
                        <a:effectLst/>
                        <a:latin typeface="Times New Roman" panose="02020603050405020304" pitchFamily="18" charset="0"/>
                        <a:ea typeface="宋体" pitchFamily="2" charset="-122"/>
                        <a:cs typeface="Times New Roman" panose="02020603050405020304" pitchFamily="18" charset="0"/>
                      </a:endParaRPr>
                    </a:p>
                  </a:txBody>
                  <a:tcPr marL="38100" marR="38100" marT="76200" marB="76200" anchor="ctr"/>
                </a:tc>
                <a:tc>
                  <a:txBody>
                    <a:bodyPr/>
                    <a:lstStyle/>
                    <a:p>
                      <a:pPr algn="ctr">
                        <a:lnSpc>
                          <a:spcPct val="150000"/>
                        </a:lnSpc>
                      </a:pPr>
                      <a:r>
                        <a:rPr lang="zh-CN" sz="1600" kern="100" baseline="0">
                          <a:effectLst/>
                          <a:latin typeface="Times New Roman" panose="02020603050405020304" pitchFamily="18" charset="0"/>
                        </a:rPr>
                        <a:t>院系</a:t>
                      </a:r>
                      <a:endParaRPr lang="zh-CN" sz="1200" kern="100" baseline="0">
                        <a:effectLst/>
                        <a:latin typeface="Times New Roman" panose="02020603050405020304" pitchFamily="18" charset="0"/>
                        <a:ea typeface="宋体" pitchFamily="2" charset="-122"/>
                        <a:cs typeface="Times New Roman" panose="02020603050405020304" pitchFamily="18" charset="0"/>
                      </a:endParaRPr>
                    </a:p>
                  </a:txBody>
                  <a:tcPr marL="38100" marR="38100" marT="76200" marB="76200" anchor="ctr"/>
                </a:tc>
                <a:tc>
                  <a:txBody>
                    <a:bodyPr/>
                    <a:lstStyle/>
                    <a:p>
                      <a:pPr algn="ctr">
                        <a:lnSpc>
                          <a:spcPct val="150000"/>
                        </a:lnSpc>
                      </a:pPr>
                      <a:r>
                        <a:rPr lang="zh-CN" sz="1600" kern="100" baseline="0" dirty="0">
                          <a:effectLst/>
                          <a:latin typeface="Times New Roman" panose="02020603050405020304" pitchFamily="18" charset="0"/>
                        </a:rPr>
                        <a:t>专业</a:t>
                      </a:r>
                      <a:endParaRPr lang="zh-CN" sz="1200" kern="100" baseline="0" dirty="0">
                        <a:effectLst/>
                        <a:latin typeface="Times New Roman" panose="02020603050405020304" pitchFamily="18" charset="0"/>
                        <a:ea typeface="宋体" pitchFamily="2" charset="-122"/>
                        <a:cs typeface="Times New Roman" panose="02020603050405020304" pitchFamily="18" charset="0"/>
                      </a:endParaRPr>
                    </a:p>
                  </a:txBody>
                  <a:tcPr marL="38100" marR="38100" marT="76200" marB="76200" anchor="ctr"/>
                </a:tc>
                <a:tc>
                  <a:txBody>
                    <a:bodyPr/>
                    <a:lstStyle/>
                    <a:p>
                      <a:pPr algn="ctr">
                        <a:lnSpc>
                          <a:spcPct val="150000"/>
                        </a:lnSpc>
                      </a:pPr>
                      <a:r>
                        <a:rPr lang="zh-CN" sz="1600" kern="100" baseline="0" dirty="0">
                          <a:effectLst/>
                          <a:latin typeface="Times New Roman" panose="02020603050405020304" pitchFamily="18" charset="0"/>
                        </a:rPr>
                        <a:t>姓名</a:t>
                      </a:r>
                      <a:endParaRPr lang="zh-CN" sz="1200" kern="100" baseline="0" dirty="0">
                        <a:effectLst/>
                        <a:latin typeface="Times New Roman" panose="02020603050405020304" pitchFamily="18" charset="0"/>
                        <a:ea typeface="宋体" pitchFamily="2" charset="-122"/>
                        <a:cs typeface="Times New Roman" panose="02020603050405020304" pitchFamily="18" charset="0"/>
                      </a:endParaRPr>
                    </a:p>
                  </a:txBody>
                  <a:tcPr marL="38100" marR="38100" marT="76200" marB="76200" anchor="ctr"/>
                </a:tc>
                <a:tc>
                  <a:txBody>
                    <a:bodyPr/>
                    <a:lstStyle/>
                    <a:p>
                      <a:pPr algn="ctr">
                        <a:lnSpc>
                          <a:spcPct val="150000"/>
                        </a:lnSpc>
                      </a:pPr>
                      <a:r>
                        <a:rPr lang="zh-CN" altLang="en-US" sz="1600" b="1" kern="100" baseline="0" dirty="0">
                          <a:solidFill>
                            <a:schemeClr val="dk1"/>
                          </a:solidFill>
                          <a:effectLst/>
                          <a:latin typeface="Times New Roman" panose="02020603050405020304" pitchFamily="18" charset="0"/>
                          <a:ea typeface="+mn-ea"/>
                          <a:cs typeface="+mn-cs"/>
                        </a:rPr>
                        <a:t>分工情况</a:t>
                      </a:r>
                      <a:endParaRPr lang="zh-CN" altLang="en-US" sz="1600" b="1" kern="100" baseline="0" dirty="0">
                        <a:solidFill>
                          <a:schemeClr val="dk1"/>
                        </a:solidFill>
                        <a:effectLst/>
                        <a:latin typeface="Times New Roman" panose="02020603050405020304" pitchFamily="18" charset="0"/>
                        <a:ea typeface="+mn-ea"/>
                        <a:cs typeface="+mn-cs"/>
                      </a:endParaRPr>
                    </a:p>
                  </a:txBody>
                  <a:tcPr marL="38100" marR="38100" marT="76200" marB="76200" anchor="ctr"/>
                </a:tc>
              </a:tr>
              <a:tr h="180340">
                <a:tc>
                  <a:txBody>
                    <a:bodyPr/>
                    <a:lstStyle/>
                    <a:p>
                      <a:pPr algn="ctr">
                        <a:lnSpc>
                          <a:spcPct val="150000"/>
                        </a:lnSpc>
                      </a:pPr>
                      <a:r>
                        <a:rPr lang="en-US" sz="1600" kern="100" baseline="0" dirty="0">
                          <a:effectLst/>
                          <a:latin typeface="Times New Roman" panose="02020603050405020304" pitchFamily="18" charset="0"/>
                        </a:rPr>
                        <a:t>2018</a:t>
                      </a:r>
                      <a:r>
                        <a:rPr lang="zh-CN" sz="1600" kern="100" baseline="0" dirty="0">
                          <a:effectLst/>
                          <a:latin typeface="Times New Roman" panose="02020603050405020304" pitchFamily="18" charset="0"/>
                        </a:rPr>
                        <a:t>级</a:t>
                      </a:r>
                      <a:endParaRPr lang="zh-CN" sz="1200" kern="100" baseline="0" dirty="0">
                        <a:effectLst/>
                        <a:latin typeface="Times New Roman" panose="02020603050405020304" pitchFamily="18" charset="0"/>
                        <a:ea typeface="宋体" pitchFamily="2" charset="-122"/>
                        <a:cs typeface="Times New Roman" panose="02020603050405020304" pitchFamily="18" charset="0"/>
                      </a:endParaRPr>
                    </a:p>
                  </a:txBody>
                  <a:tcPr marL="38100" marR="38100" marT="76200" marB="76200" anchor="ctr"/>
                </a:tc>
                <a:tc>
                  <a:txBody>
                    <a:bodyPr/>
                    <a:lstStyle/>
                    <a:p>
                      <a:pPr algn="ctr">
                        <a:lnSpc>
                          <a:spcPct val="150000"/>
                        </a:lnSpc>
                      </a:pPr>
                      <a:r>
                        <a:rPr lang="zh-CN" sz="1600" kern="100" baseline="0" dirty="0">
                          <a:effectLst/>
                          <a:latin typeface="Times New Roman" panose="02020603050405020304" pitchFamily="18" charset="0"/>
                        </a:rPr>
                        <a:t>软件学院</a:t>
                      </a:r>
                      <a:endParaRPr lang="zh-CN" sz="1200" kern="100" baseline="0" dirty="0">
                        <a:effectLst/>
                        <a:latin typeface="Times New Roman" panose="02020603050405020304" pitchFamily="18" charset="0"/>
                        <a:ea typeface="宋体" pitchFamily="2" charset="-122"/>
                        <a:cs typeface="Times New Roman" panose="02020603050405020304" pitchFamily="18" charset="0"/>
                      </a:endParaRPr>
                    </a:p>
                  </a:txBody>
                  <a:tcPr marL="38100" marR="38100" marT="76200" marB="76200" anchor="ctr"/>
                </a:tc>
                <a:tc>
                  <a:txBody>
                    <a:bodyPr/>
                    <a:lstStyle/>
                    <a:p>
                      <a:pPr algn="ctr">
                        <a:lnSpc>
                          <a:spcPct val="150000"/>
                        </a:lnSpc>
                      </a:pPr>
                      <a:r>
                        <a:rPr lang="zh-CN" sz="1600" kern="100" baseline="0">
                          <a:effectLst/>
                          <a:latin typeface="Times New Roman" panose="02020603050405020304" pitchFamily="18" charset="0"/>
                        </a:rPr>
                        <a:t>软件工程</a:t>
                      </a:r>
                      <a:endParaRPr lang="zh-CN" sz="1200" kern="100" baseline="0">
                        <a:effectLst/>
                        <a:latin typeface="Times New Roman" panose="02020603050405020304" pitchFamily="18" charset="0"/>
                        <a:ea typeface="宋体" pitchFamily="2" charset="-122"/>
                        <a:cs typeface="Times New Roman" panose="02020603050405020304" pitchFamily="18" charset="0"/>
                      </a:endParaRPr>
                    </a:p>
                  </a:txBody>
                  <a:tcPr marL="38100" marR="38100" marT="76200" marB="76200" anchor="ctr"/>
                </a:tc>
                <a:tc>
                  <a:txBody>
                    <a:bodyPr/>
                    <a:lstStyle/>
                    <a:p>
                      <a:pPr algn="ctr">
                        <a:lnSpc>
                          <a:spcPct val="150000"/>
                        </a:lnSpc>
                      </a:pPr>
                      <a:r>
                        <a:rPr lang="zh-CN" sz="1600" kern="100" baseline="0" dirty="0">
                          <a:effectLst/>
                          <a:latin typeface="Times New Roman" panose="02020603050405020304" pitchFamily="18" charset="0"/>
                        </a:rPr>
                        <a:t>张洪胤</a:t>
                      </a:r>
                      <a:endParaRPr lang="zh-CN" sz="1200" kern="100" baseline="0" dirty="0">
                        <a:effectLst/>
                        <a:latin typeface="Times New Roman" panose="02020603050405020304" pitchFamily="18" charset="0"/>
                        <a:ea typeface="宋体" pitchFamily="2" charset="-122"/>
                        <a:cs typeface="Times New Roman" panose="02020603050405020304" pitchFamily="18" charset="0"/>
                      </a:endParaRPr>
                    </a:p>
                  </a:txBody>
                  <a:tcPr marL="38100" marR="38100" marT="76200" marB="76200" anchor="ctr"/>
                </a:tc>
                <a:tc>
                  <a:txBody>
                    <a:bodyPr/>
                    <a:lstStyle/>
                    <a:p>
                      <a:pPr algn="l">
                        <a:lnSpc>
                          <a:spcPct val="150000"/>
                        </a:lnSpc>
                      </a:pPr>
                      <a:r>
                        <a:rPr lang="zh-CN" altLang="zh-CN" sz="1600" kern="100" baseline="0" dirty="0">
                          <a:solidFill>
                            <a:schemeClr val="dk1"/>
                          </a:solidFill>
                          <a:effectLst/>
                          <a:latin typeface="Times New Roman" panose="02020603050405020304" pitchFamily="18" charset="0"/>
                          <a:ea typeface="+mn-ea"/>
                          <a:cs typeface="+mn-cs"/>
                        </a:rPr>
                        <a:t>总负责，擅长组织沟通、技术开发、项目管理</a:t>
                      </a:r>
                      <a:r>
                        <a:rPr lang="zh-CN" altLang="en-US" sz="1600" kern="100" baseline="0" dirty="0">
                          <a:solidFill>
                            <a:schemeClr val="dk1"/>
                          </a:solidFill>
                          <a:effectLst/>
                          <a:latin typeface="Times New Roman" panose="02020603050405020304" pitchFamily="18" charset="0"/>
                          <a:ea typeface="+mn-ea"/>
                          <a:cs typeface="+mn-cs"/>
                        </a:rPr>
                        <a:t>，曾获南京大学学生年度人物提名奖、栋梁特等奖学金、花旗杯全国冠军、江苏省优秀学生干部等荣誉。</a:t>
                      </a:r>
                      <a:endParaRPr lang="zh-CN" altLang="en-US" sz="1600" kern="100" baseline="0" dirty="0">
                        <a:solidFill>
                          <a:schemeClr val="dk1"/>
                        </a:solidFill>
                        <a:effectLst/>
                        <a:latin typeface="Times New Roman" panose="02020603050405020304" pitchFamily="18" charset="0"/>
                        <a:ea typeface="+mn-ea"/>
                        <a:cs typeface="+mn-cs"/>
                      </a:endParaRPr>
                    </a:p>
                  </a:txBody>
                  <a:tcPr marL="38100" marR="38100" marT="76200" marB="76200" anchor="ctr"/>
                </a:tc>
              </a:tr>
              <a:tr h="180340">
                <a:tc>
                  <a:txBody>
                    <a:bodyPr/>
                    <a:lstStyle/>
                    <a:p>
                      <a:pPr algn="ctr">
                        <a:lnSpc>
                          <a:spcPct val="150000"/>
                        </a:lnSpc>
                      </a:pPr>
                      <a:r>
                        <a:rPr lang="en-US" sz="1600" kern="100" baseline="0">
                          <a:effectLst/>
                          <a:latin typeface="Times New Roman" panose="02020603050405020304" pitchFamily="18" charset="0"/>
                        </a:rPr>
                        <a:t>2018</a:t>
                      </a:r>
                      <a:r>
                        <a:rPr lang="zh-CN" sz="1600" kern="100" baseline="0">
                          <a:effectLst/>
                          <a:latin typeface="Times New Roman" panose="02020603050405020304" pitchFamily="18" charset="0"/>
                        </a:rPr>
                        <a:t>级</a:t>
                      </a:r>
                      <a:endParaRPr lang="zh-CN" sz="1200" kern="100" baseline="0">
                        <a:effectLst/>
                        <a:latin typeface="Times New Roman" panose="02020603050405020304" pitchFamily="18" charset="0"/>
                        <a:ea typeface="宋体" pitchFamily="2" charset="-122"/>
                        <a:cs typeface="Times New Roman" panose="02020603050405020304" pitchFamily="18" charset="0"/>
                      </a:endParaRPr>
                    </a:p>
                  </a:txBody>
                  <a:tcPr marL="38100" marR="38100" marT="76200" marB="76200" anchor="ctr"/>
                </a:tc>
                <a:tc>
                  <a:txBody>
                    <a:bodyPr/>
                    <a:lstStyle/>
                    <a:p>
                      <a:pPr algn="ctr">
                        <a:lnSpc>
                          <a:spcPct val="150000"/>
                        </a:lnSpc>
                      </a:pPr>
                      <a:r>
                        <a:rPr lang="zh-CN" sz="1600" kern="100" baseline="0" dirty="0">
                          <a:effectLst/>
                          <a:latin typeface="Times New Roman" panose="02020603050405020304" pitchFamily="18" charset="0"/>
                        </a:rPr>
                        <a:t>软件学院</a:t>
                      </a:r>
                      <a:endParaRPr lang="zh-CN" sz="1200" kern="100" baseline="0" dirty="0">
                        <a:effectLst/>
                        <a:latin typeface="Times New Roman" panose="02020603050405020304" pitchFamily="18" charset="0"/>
                        <a:ea typeface="宋体" pitchFamily="2" charset="-122"/>
                        <a:cs typeface="Times New Roman" panose="02020603050405020304" pitchFamily="18" charset="0"/>
                      </a:endParaRPr>
                    </a:p>
                  </a:txBody>
                  <a:tcPr marL="38100" marR="38100" marT="76200" marB="76200" anchor="ctr"/>
                </a:tc>
                <a:tc>
                  <a:txBody>
                    <a:bodyPr/>
                    <a:lstStyle/>
                    <a:p>
                      <a:pPr algn="ctr">
                        <a:lnSpc>
                          <a:spcPct val="150000"/>
                        </a:lnSpc>
                      </a:pPr>
                      <a:r>
                        <a:rPr lang="zh-CN" sz="1600" kern="100" baseline="0" dirty="0">
                          <a:effectLst/>
                          <a:latin typeface="Times New Roman" panose="02020603050405020304" pitchFamily="18" charset="0"/>
                        </a:rPr>
                        <a:t>软件工程</a:t>
                      </a:r>
                      <a:endParaRPr lang="zh-CN" sz="1200" kern="100" baseline="0" dirty="0">
                        <a:effectLst/>
                        <a:latin typeface="Times New Roman" panose="02020603050405020304" pitchFamily="18" charset="0"/>
                        <a:ea typeface="宋体" pitchFamily="2" charset="-122"/>
                        <a:cs typeface="Times New Roman" panose="02020603050405020304" pitchFamily="18" charset="0"/>
                      </a:endParaRPr>
                    </a:p>
                  </a:txBody>
                  <a:tcPr marL="38100" marR="38100" marT="76200" marB="76200" anchor="ctr"/>
                </a:tc>
                <a:tc>
                  <a:txBody>
                    <a:bodyPr/>
                    <a:lstStyle/>
                    <a:p>
                      <a:pPr algn="ctr">
                        <a:lnSpc>
                          <a:spcPct val="150000"/>
                        </a:lnSpc>
                      </a:pPr>
                      <a:r>
                        <a:rPr lang="zh-CN" sz="1600" kern="100" baseline="0" dirty="0">
                          <a:effectLst/>
                          <a:latin typeface="Times New Roman" panose="02020603050405020304" pitchFamily="18" charset="0"/>
                        </a:rPr>
                        <a:t>薛宗耀</a:t>
                      </a:r>
                      <a:endParaRPr lang="zh-CN" sz="1200" kern="100" baseline="0" dirty="0">
                        <a:effectLst/>
                        <a:latin typeface="Times New Roman" panose="02020603050405020304" pitchFamily="18" charset="0"/>
                        <a:ea typeface="宋体" pitchFamily="2" charset="-122"/>
                        <a:cs typeface="Times New Roman" panose="02020603050405020304" pitchFamily="18" charset="0"/>
                      </a:endParaRPr>
                    </a:p>
                  </a:txBody>
                  <a:tcPr marL="38100" marR="38100" marT="76200" marB="76200" anchor="ctr"/>
                </a:tc>
                <a:tc>
                  <a:txBody>
                    <a:bodyPr/>
                    <a:lstStyle/>
                    <a:p>
                      <a:pPr algn="l">
                        <a:lnSpc>
                          <a:spcPct val="150000"/>
                        </a:lnSpc>
                      </a:pPr>
                      <a:r>
                        <a:rPr lang="zh-CN" altLang="en-US" sz="1600" kern="100" baseline="0" dirty="0">
                          <a:solidFill>
                            <a:schemeClr val="dk1"/>
                          </a:solidFill>
                          <a:effectLst/>
                          <a:latin typeface="Times New Roman" panose="02020603050405020304" pitchFamily="18" charset="0"/>
                          <a:ea typeface="+mn-ea"/>
                          <a:cs typeface="+mn-cs"/>
                        </a:rPr>
                        <a:t>技术部负责人，擅长科研和前端开发的工程实践，曾获花旗杯全国冠军、“软银杯”全国机器人技能大赛一等奖等荣誉。</a:t>
                      </a:r>
                      <a:endParaRPr lang="zh-CN" altLang="en-US" sz="1600" kern="100" baseline="0" dirty="0">
                        <a:solidFill>
                          <a:schemeClr val="dk1"/>
                        </a:solidFill>
                        <a:effectLst/>
                        <a:latin typeface="Times New Roman" panose="02020603050405020304" pitchFamily="18" charset="0"/>
                        <a:ea typeface="+mn-ea"/>
                        <a:cs typeface="+mn-cs"/>
                      </a:endParaRPr>
                    </a:p>
                  </a:txBody>
                  <a:tcPr marL="38100" marR="38100" marT="76200" marB="76200" anchor="ctr"/>
                </a:tc>
              </a:tr>
              <a:tr h="180340">
                <a:tc>
                  <a:txBody>
                    <a:bodyPr/>
                    <a:lstStyle/>
                    <a:p>
                      <a:pPr algn="ctr">
                        <a:lnSpc>
                          <a:spcPct val="150000"/>
                        </a:lnSpc>
                      </a:pPr>
                      <a:r>
                        <a:rPr lang="en-US" sz="1600" kern="100" baseline="0">
                          <a:effectLst/>
                          <a:latin typeface="Times New Roman" panose="02020603050405020304" pitchFamily="18" charset="0"/>
                        </a:rPr>
                        <a:t>2018</a:t>
                      </a:r>
                      <a:r>
                        <a:rPr lang="zh-CN" sz="1600" kern="100" baseline="0">
                          <a:effectLst/>
                          <a:latin typeface="Times New Roman" panose="02020603050405020304" pitchFamily="18" charset="0"/>
                        </a:rPr>
                        <a:t>级</a:t>
                      </a:r>
                      <a:endParaRPr lang="zh-CN" sz="1200" kern="100" baseline="0">
                        <a:effectLst/>
                        <a:latin typeface="Times New Roman" panose="02020603050405020304" pitchFamily="18" charset="0"/>
                        <a:ea typeface="宋体" pitchFamily="2" charset="-122"/>
                        <a:cs typeface="Times New Roman" panose="02020603050405020304" pitchFamily="18" charset="0"/>
                      </a:endParaRPr>
                    </a:p>
                  </a:txBody>
                  <a:tcPr marL="38100" marR="38100" marT="76200" marB="76200" anchor="ctr"/>
                </a:tc>
                <a:tc>
                  <a:txBody>
                    <a:bodyPr/>
                    <a:lstStyle/>
                    <a:p>
                      <a:pPr algn="ctr">
                        <a:lnSpc>
                          <a:spcPct val="150000"/>
                        </a:lnSpc>
                      </a:pPr>
                      <a:r>
                        <a:rPr lang="zh-CN" sz="1600" kern="100" baseline="0">
                          <a:effectLst/>
                          <a:latin typeface="Times New Roman" panose="02020603050405020304" pitchFamily="18" charset="0"/>
                        </a:rPr>
                        <a:t>软件学院</a:t>
                      </a:r>
                      <a:endParaRPr lang="zh-CN" sz="1200" kern="100" baseline="0">
                        <a:effectLst/>
                        <a:latin typeface="Times New Roman" panose="02020603050405020304" pitchFamily="18" charset="0"/>
                        <a:ea typeface="宋体" pitchFamily="2" charset="-122"/>
                        <a:cs typeface="Times New Roman" panose="02020603050405020304" pitchFamily="18" charset="0"/>
                      </a:endParaRPr>
                    </a:p>
                  </a:txBody>
                  <a:tcPr marL="38100" marR="38100" marT="76200" marB="76200" anchor="ctr"/>
                </a:tc>
                <a:tc>
                  <a:txBody>
                    <a:bodyPr/>
                    <a:lstStyle/>
                    <a:p>
                      <a:pPr algn="ctr">
                        <a:lnSpc>
                          <a:spcPct val="150000"/>
                        </a:lnSpc>
                      </a:pPr>
                      <a:r>
                        <a:rPr lang="zh-CN" sz="1600" kern="100" baseline="0" dirty="0">
                          <a:effectLst/>
                          <a:latin typeface="Times New Roman" panose="02020603050405020304" pitchFamily="18" charset="0"/>
                        </a:rPr>
                        <a:t>软件工程</a:t>
                      </a:r>
                      <a:endParaRPr lang="zh-CN" sz="1200" kern="100" baseline="0" dirty="0">
                        <a:effectLst/>
                        <a:latin typeface="Times New Roman" panose="02020603050405020304" pitchFamily="18" charset="0"/>
                        <a:ea typeface="宋体" pitchFamily="2" charset="-122"/>
                        <a:cs typeface="Times New Roman" panose="02020603050405020304" pitchFamily="18" charset="0"/>
                      </a:endParaRPr>
                    </a:p>
                  </a:txBody>
                  <a:tcPr marL="38100" marR="38100" marT="76200" marB="76200" anchor="ctr"/>
                </a:tc>
                <a:tc>
                  <a:txBody>
                    <a:bodyPr/>
                    <a:lstStyle/>
                    <a:p>
                      <a:pPr algn="ctr">
                        <a:lnSpc>
                          <a:spcPct val="150000"/>
                        </a:lnSpc>
                      </a:pPr>
                      <a:r>
                        <a:rPr lang="zh-CN" altLang="en-US" sz="1600" kern="100" baseline="0" dirty="0">
                          <a:effectLst/>
                          <a:latin typeface="Times New Roman" panose="02020603050405020304" pitchFamily="18" charset="0"/>
                        </a:rPr>
                        <a:t>周也丁</a:t>
                      </a:r>
                      <a:endParaRPr lang="zh-CN" sz="1200" kern="100" baseline="0" dirty="0">
                        <a:effectLst/>
                        <a:latin typeface="Times New Roman" panose="02020603050405020304" pitchFamily="18" charset="0"/>
                        <a:ea typeface="宋体" pitchFamily="2" charset="-122"/>
                        <a:cs typeface="Times New Roman" panose="02020603050405020304" pitchFamily="18" charset="0"/>
                      </a:endParaRPr>
                    </a:p>
                  </a:txBody>
                  <a:tcPr marL="38100" marR="38100" marT="76200" marB="76200" anchor="ctr"/>
                </a:tc>
                <a:tc>
                  <a:txBody>
                    <a:bodyPr/>
                    <a:lstStyle/>
                    <a:p>
                      <a:pPr algn="l">
                        <a:lnSpc>
                          <a:spcPct val="150000"/>
                        </a:lnSpc>
                      </a:pPr>
                      <a:r>
                        <a:rPr lang="zh-CN" altLang="en-US" sz="1600" kern="100" baseline="0" dirty="0">
                          <a:solidFill>
                            <a:schemeClr val="dk1"/>
                          </a:solidFill>
                          <a:effectLst/>
                          <a:latin typeface="Times New Roman" panose="02020603050405020304" pitchFamily="18" charset="0"/>
                          <a:ea typeface="+mn-ea"/>
                          <a:cs typeface="+mn-cs"/>
                        </a:rPr>
                        <a:t>人力资源部负责人、财务部负责人，曾担任长歌行社团策划部部长，组织策划过多场活动，曾获南大优秀学生干部称号。</a:t>
                      </a:r>
                      <a:endParaRPr lang="zh-CN" altLang="en-US" sz="1600" kern="100" baseline="0" dirty="0">
                        <a:solidFill>
                          <a:schemeClr val="dk1"/>
                        </a:solidFill>
                        <a:effectLst/>
                        <a:latin typeface="Times New Roman" panose="02020603050405020304" pitchFamily="18" charset="0"/>
                        <a:ea typeface="+mn-ea"/>
                        <a:cs typeface="+mn-cs"/>
                      </a:endParaRPr>
                    </a:p>
                  </a:txBody>
                  <a:tcPr marL="38100" marR="38100" marT="76200" marB="76200" anchor="ctr"/>
                </a:tc>
              </a:tr>
              <a:tr h="180340">
                <a:tc>
                  <a:txBody>
                    <a:bodyPr/>
                    <a:lstStyle/>
                    <a:p>
                      <a:pPr algn="ctr">
                        <a:lnSpc>
                          <a:spcPct val="150000"/>
                        </a:lnSpc>
                      </a:pPr>
                      <a:r>
                        <a:rPr lang="en-US" sz="1600" kern="100" baseline="0">
                          <a:effectLst/>
                          <a:latin typeface="Times New Roman" panose="02020603050405020304" pitchFamily="18" charset="0"/>
                        </a:rPr>
                        <a:t>2018</a:t>
                      </a:r>
                      <a:r>
                        <a:rPr lang="zh-CN" sz="1600" kern="100" baseline="0">
                          <a:effectLst/>
                          <a:latin typeface="Times New Roman" panose="02020603050405020304" pitchFamily="18" charset="0"/>
                        </a:rPr>
                        <a:t>级</a:t>
                      </a:r>
                      <a:endParaRPr lang="zh-CN" sz="1200" kern="100" baseline="0">
                        <a:effectLst/>
                        <a:latin typeface="Times New Roman" panose="02020603050405020304" pitchFamily="18" charset="0"/>
                        <a:ea typeface="宋体" pitchFamily="2" charset="-122"/>
                        <a:cs typeface="Times New Roman" panose="02020603050405020304" pitchFamily="18" charset="0"/>
                      </a:endParaRPr>
                    </a:p>
                  </a:txBody>
                  <a:tcPr marL="38100" marR="38100" marT="76200" marB="76200" anchor="ctr"/>
                </a:tc>
                <a:tc>
                  <a:txBody>
                    <a:bodyPr/>
                    <a:lstStyle/>
                    <a:p>
                      <a:pPr algn="ctr">
                        <a:lnSpc>
                          <a:spcPct val="150000"/>
                        </a:lnSpc>
                      </a:pPr>
                      <a:r>
                        <a:rPr lang="zh-CN" sz="1600" kern="100" baseline="0">
                          <a:effectLst/>
                          <a:latin typeface="Times New Roman" panose="02020603050405020304" pitchFamily="18" charset="0"/>
                        </a:rPr>
                        <a:t>软件学院</a:t>
                      </a:r>
                      <a:endParaRPr lang="zh-CN" sz="1200" kern="100" baseline="0">
                        <a:effectLst/>
                        <a:latin typeface="Times New Roman" panose="02020603050405020304" pitchFamily="18" charset="0"/>
                        <a:ea typeface="宋体" pitchFamily="2" charset="-122"/>
                        <a:cs typeface="Times New Roman" panose="02020603050405020304" pitchFamily="18" charset="0"/>
                      </a:endParaRPr>
                    </a:p>
                  </a:txBody>
                  <a:tcPr marL="38100" marR="38100" marT="76200" marB="76200" anchor="ctr"/>
                </a:tc>
                <a:tc>
                  <a:txBody>
                    <a:bodyPr/>
                    <a:lstStyle/>
                    <a:p>
                      <a:pPr algn="ctr">
                        <a:lnSpc>
                          <a:spcPct val="150000"/>
                        </a:lnSpc>
                      </a:pPr>
                      <a:r>
                        <a:rPr lang="zh-CN" sz="1600" kern="100" baseline="0" dirty="0">
                          <a:effectLst/>
                          <a:latin typeface="Times New Roman" panose="02020603050405020304" pitchFamily="18" charset="0"/>
                        </a:rPr>
                        <a:t>软件工程</a:t>
                      </a:r>
                      <a:endParaRPr lang="zh-CN" sz="1200" kern="100" baseline="0" dirty="0">
                        <a:effectLst/>
                        <a:latin typeface="Times New Roman" panose="02020603050405020304" pitchFamily="18" charset="0"/>
                        <a:ea typeface="宋体" pitchFamily="2" charset="-122"/>
                        <a:cs typeface="Times New Roman" panose="02020603050405020304" pitchFamily="18" charset="0"/>
                      </a:endParaRPr>
                    </a:p>
                  </a:txBody>
                  <a:tcPr marL="38100" marR="38100" marT="76200" marB="76200" anchor="ctr"/>
                </a:tc>
                <a:tc>
                  <a:txBody>
                    <a:bodyPr/>
                    <a:lstStyle/>
                    <a:p>
                      <a:pPr algn="ctr">
                        <a:lnSpc>
                          <a:spcPct val="150000"/>
                        </a:lnSpc>
                      </a:pPr>
                      <a:r>
                        <a:rPr lang="zh-CN" altLang="en-US" sz="1600" kern="100" baseline="0" dirty="0">
                          <a:effectLst/>
                          <a:latin typeface="Times New Roman" panose="02020603050405020304" pitchFamily="18" charset="0"/>
                        </a:rPr>
                        <a:t>张越</a:t>
                      </a:r>
                      <a:endParaRPr lang="zh-CN" sz="1200" kern="100" baseline="0" dirty="0">
                        <a:effectLst/>
                        <a:latin typeface="Times New Roman" panose="02020603050405020304" pitchFamily="18" charset="0"/>
                        <a:ea typeface="宋体" pitchFamily="2" charset="-122"/>
                        <a:cs typeface="Times New Roman" panose="02020603050405020304" pitchFamily="18" charset="0"/>
                      </a:endParaRPr>
                    </a:p>
                  </a:txBody>
                  <a:tcPr marL="38100" marR="38100" marT="76200" marB="76200" anchor="ctr"/>
                </a:tc>
                <a:tc>
                  <a:txBody>
                    <a:bodyPr/>
                    <a:lstStyle/>
                    <a:p>
                      <a:pPr algn="l">
                        <a:lnSpc>
                          <a:spcPct val="150000"/>
                        </a:lnSpc>
                      </a:pPr>
                      <a:r>
                        <a:rPr lang="zh-CN" altLang="en-US" sz="1600" kern="100" baseline="0" dirty="0">
                          <a:solidFill>
                            <a:schemeClr val="dk1"/>
                          </a:solidFill>
                          <a:effectLst/>
                          <a:latin typeface="Times New Roman" panose="02020603050405020304" pitchFamily="18" charset="0"/>
                          <a:ea typeface="+mn-ea"/>
                          <a:cs typeface="+mn-cs"/>
                        </a:rPr>
                        <a:t>市场部负责人，擅长组织沟通，能够协调技术和产品，有东吴证券产品岗实习经历，了解产品的数据分析和运营，曾获花旗杯全国冠军等荣誉。</a:t>
                      </a:r>
                      <a:endParaRPr lang="zh-CN" altLang="en-US" sz="1600" kern="100" baseline="0" dirty="0">
                        <a:solidFill>
                          <a:schemeClr val="dk1"/>
                        </a:solidFill>
                        <a:effectLst/>
                        <a:latin typeface="Times New Roman" panose="02020603050405020304" pitchFamily="18" charset="0"/>
                        <a:ea typeface="+mn-ea"/>
                        <a:cs typeface="+mn-cs"/>
                      </a:endParaRPr>
                    </a:p>
                  </a:txBody>
                  <a:tcPr marL="38100" marR="38100" marT="76200" marB="76200" anchor="ctr"/>
                </a:tc>
              </a:tr>
              <a:tr h="180340">
                <a:tc>
                  <a:txBody>
                    <a:bodyPr/>
                    <a:lstStyle/>
                    <a:p>
                      <a:pPr algn="ctr">
                        <a:lnSpc>
                          <a:spcPct val="150000"/>
                        </a:lnSpc>
                      </a:pPr>
                      <a:r>
                        <a:rPr lang="en-US" sz="1600" kern="100" baseline="0" dirty="0">
                          <a:effectLst/>
                          <a:latin typeface="Times New Roman" panose="02020603050405020304" pitchFamily="18" charset="0"/>
                        </a:rPr>
                        <a:t>2019</a:t>
                      </a:r>
                      <a:r>
                        <a:rPr lang="zh-CN" sz="1600" kern="100" baseline="0" dirty="0">
                          <a:effectLst/>
                          <a:latin typeface="Times New Roman" panose="02020603050405020304" pitchFamily="18" charset="0"/>
                        </a:rPr>
                        <a:t>级</a:t>
                      </a:r>
                      <a:endParaRPr lang="zh-CN" sz="1200" kern="100" baseline="0" dirty="0">
                        <a:effectLst/>
                        <a:latin typeface="Times New Roman" panose="02020603050405020304" pitchFamily="18" charset="0"/>
                        <a:ea typeface="宋体" pitchFamily="2" charset="-122"/>
                        <a:cs typeface="Times New Roman" panose="02020603050405020304" pitchFamily="18" charset="0"/>
                      </a:endParaRPr>
                    </a:p>
                  </a:txBody>
                  <a:tcPr marL="38100" marR="38100" marT="76200" marB="76200" anchor="ctr"/>
                </a:tc>
                <a:tc>
                  <a:txBody>
                    <a:bodyPr/>
                    <a:lstStyle/>
                    <a:p>
                      <a:pPr algn="ctr">
                        <a:lnSpc>
                          <a:spcPct val="150000"/>
                        </a:lnSpc>
                      </a:pPr>
                      <a:r>
                        <a:rPr lang="zh-CN" sz="1600" kern="100" baseline="0">
                          <a:effectLst/>
                          <a:latin typeface="Times New Roman" panose="02020603050405020304" pitchFamily="18" charset="0"/>
                        </a:rPr>
                        <a:t>匡亚明学院</a:t>
                      </a:r>
                      <a:endParaRPr lang="zh-CN" sz="1200" kern="100" baseline="0">
                        <a:effectLst/>
                        <a:latin typeface="Times New Roman" panose="02020603050405020304" pitchFamily="18" charset="0"/>
                        <a:ea typeface="宋体" pitchFamily="2" charset="-122"/>
                        <a:cs typeface="Times New Roman" panose="02020603050405020304" pitchFamily="18" charset="0"/>
                      </a:endParaRPr>
                    </a:p>
                  </a:txBody>
                  <a:tcPr marL="38100" marR="38100" marT="76200" marB="76200" anchor="ctr"/>
                </a:tc>
                <a:tc>
                  <a:txBody>
                    <a:bodyPr/>
                    <a:lstStyle/>
                    <a:p>
                      <a:pPr algn="ctr">
                        <a:lnSpc>
                          <a:spcPct val="150000"/>
                        </a:lnSpc>
                      </a:pPr>
                      <a:r>
                        <a:rPr lang="zh-CN" sz="1600" kern="100" baseline="0">
                          <a:effectLst/>
                          <a:latin typeface="Times New Roman" panose="02020603050405020304" pitchFamily="18" charset="0"/>
                        </a:rPr>
                        <a:t>人工智能</a:t>
                      </a:r>
                      <a:endParaRPr lang="zh-CN" sz="1200" kern="100" baseline="0">
                        <a:effectLst/>
                        <a:latin typeface="Times New Roman" panose="02020603050405020304" pitchFamily="18" charset="0"/>
                        <a:ea typeface="宋体" pitchFamily="2" charset="-122"/>
                        <a:cs typeface="Times New Roman" panose="02020603050405020304" pitchFamily="18" charset="0"/>
                      </a:endParaRPr>
                    </a:p>
                  </a:txBody>
                  <a:tcPr marL="38100" marR="38100" marT="76200" marB="76200" anchor="ctr"/>
                </a:tc>
                <a:tc>
                  <a:txBody>
                    <a:bodyPr/>
                    <a:lstStyle/>
                    <a:p>
                      <a:pPr algn="ctr">
                        <a:lnSpc>
                          <a:spcPct val="150000"/>
                        </a:lnSpc>
                      </a:pPr>
                      <a:r>
                        <a:rPr lang="zh-CN" altLang="en-US" sz="1600" kern="100" baseline="0" dirty="0">
                          <a:solidFill>
                            <a:schemeClr val="dk1"/>
                          </a:solidFill>
                          <a:effectLst/>
                          <a:latin typeface="Times New Roman" panose="02020603050405020304" pitchFamily="18" charset="0"/>
                          <a:ea typeface="+mn-ea"/>
                          <a:cs typeface="+mn-cs"/>
                        </a:rPr>
                        <a:t>魏沐昊</a:t>
                      </a:r>
                      <a:endParaRPr lang="zh-CN" altLang="en-US" sz="1600" kern="100" baseline="0" dirty="0">
                        <a:solidFill>
                          <a:schemeClr val="dk1"/>
                        </a:solidFill>
                        <a:effectLst/>
                        <a:latin typeface="Times New Roman" panose="02020603050405020304" pitchFamily="18" charset="0"/>
                        <a:ea typeface="+mn-ea"/>
                        <a:cs typeface="+mn-cs"/>
                      </a:endParaRPr>
                    </a:p>
                  </a:txBody>
                  <a:tcPr marL="38100" marR="38100" marT="76200" marB="76200" anchor="ctr"/>
                </a:tc>
                <a:tc>
                  <a:txBody>
                    <a:bodyPr/>
                    <a:lstStyle/>
                    <a:p>
                      <a:pPr lvl="0" algn="l">
                        <a:lnSpc>
                          <a:spcPct val="150000"/>
                        </a:lnSpc>
                      </a:pPr>
                      <a:r>
                        <a:rPr lang="zh-CN" altLang="zh-CN" sz="1600" kern="100" baseline="0" dirty="0">
                          <a:solidFill>
                            <a:schemeClr val="dk1"/>
                          </a:solidFill>
                          <a:effectLst/>
                          <a:latin typeface="Times New Roman" panose="02020603050405020304" pitchFamily="18" charset="0"/>
                          <a:ea typeface="+mn-ea"/>
                          <a:cs typeface="+mn-cs"/>
                        </a:rPr>
                        <a:t>人力资源部负责人。擅长团队内建和协调统筹，曾担任各类社会实践以及社团活动、新生晚会以及省市活动的负责人。</a:t>
                      </a:r>
                      <a:endParaRPr lang="zh-CN" altLang="zh-CN" sz="1600" kern="100" baseline="0" dirty="0">
                        <a:solidFill>
                          <a:schemeClr val="dk1"/>
                        </a:solidFill>
                        <a:effectLst/>
                        <a:latin typeface="Times New Roman" panose="02020603050405020304" pitchFamily="18" charset="0"/>
                        <a:ea typeface="+mn-ea"/>
                        <a:cs typeface="+mn-cs"/>
                      </a:endParaRPr>
                    </a:p>
                  </a:txBody>
                  <a:tcPr marL="38100" marR="38100" marT="76200" marB="76200" anchor="ctr"/>
                </a:tc>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9"/>
          <p:cNvSpPr txBox="1"/>
          <p:nvPr/>
        </p:nvSpPr>
        <p:spPr>
          <a:xfrm>
            <a:off x="1123013" y="112596"/>
            <a:ext cx="4824536" cy="500137"/>
          </a:xfrm>
          <a:prstGeom prst="rect">
            <a:avLst/>
          </a:prstGeom>
          <a:noFill/>
        </p:spPr>
        <p:txBody>
          <a:bodyPr wrap="square" lIns="68580" tIns="34290" rIns="68580" bIns="34290" rtlCol="0">
            <a:spAutoFit/>
          </a:bodyPr>
          <a:lstStyle/>
          <a:p>
            <a:pPr marL="0" lvl="1"/>
            <a:r>
              <a:rPr lang="zh-CN" altLang="en-US" sz="2800" b="1" dirty="0">
                <a:solidFill>
                  <a:srgbClr val="414455"/>
                </a:solidFill>
                <a:latin typeface="FZXiaoBiaoSong-B05S" panose="03000509000000000000" pitchFamily="66" charset="-122"/>
                <a:ea typeface="FZXiaoBiaoSong-B05S" panose="03000509000000000000" pitchFamily="66" charset="-122"/>
              </a:rPr>
              <a:t>“知道”：系统整体情况</a:t>
            </a:r>
            <a:endParaRPr lang="zh-CN" altLang="en-US" sz="2800" b="1" dirty="0">
              <a:solidFill>
                <a:srgbClr val="414455"/>
              </a:solidFill>
              <a:latin typeface="FZXiaoBiaoSong-B05S" panose="03000509000000000000" pitchFamily="66" charset="-122"/>
              <a:ea typeface="FZXiaoBiaoSong-B05S" panose="03000509000000000000" pitchFamily="66" charset="-122"/>
            </a:endParaRPr>
          </a:p>
        </p:txBody>
      </p:sp>
      <p:cxnSp>
        <p:nvCxnSpPr>
          <p:cNvPr id="22" name="直接连接符 21"/>
          <p:cNvCxnSpPr/>
          <p:nvPr/>
        </p:nvCxnSpPr>
        <p:spPr>
          <a:xfrm>
            <a:off x="351090" y="713675"/>
            <a:ext cx="11161240" cy="11443"/>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11125" y="-329495"/>
            <a:ext cx="1382231" cy="1382231"/>
          </a:xfrm>
          <a:prstGeom prst="rect">
            <a:avLst/>
          </a:prstGeom>
        </p:spPr>
      </p:pic>
      <p:sp>
        <p:nvSpPr>
          <p:cNvPr id="39" name="文本框 38"/>
          <p:cNvSpPr txBox="1"/>
          <p:nvPr/>
        </p:nvSpPr>
        <p:spPr>
          <a:xfrm>
            <a:off x="5846579" y="5002110"/>
            <a:ext cx="1317689" cy="307777"/>
          </a:xfrm>
          <a:prstGeom prst="rect">
            <a:avLst/>
          </a:prstGeom>
          <a:noFill/>
        </p:spPr>
        <p:txBody>
          <a:bodyPr wrap="square" rtlCol="0">
            <a:spAutoFit/>
          </a:bodyPr>
          <a:lstStyle/>
          <a:p>
            <a:pPr algn="ctr"/>
            <a:r>
              <a:rPr lang="en-US" altLang="zh-CN" sz="1400" dirty="0">
                <a:latin typeface="方正小标宋简体" panose="03000509000000000000" pitchFamily="65" charset="-122"/>
                <a:ea typeface="方正小标宋简体" panose="03000509000000000000" pitchFamily="65" charset="-122"/>
              </a:rPr>
              <a:t>API </a:t>
            </a:r>
            <a:r>
              <a:rPr lang="zh-CN" altLang="en-US" sz="1400" dirty="0">
                <a:latin typeface="方正小标宋简体" panose="03000509000000000000" pitchFamily="65" charset="-122"/>
                <a:ea typeface="方正小标宋简体" panose="03000509000000000000" pitchFamily="65" charset="-122"/>
              </a:rPr>
              <a:t>统一鉴权</a:t>
            </a:r>
            <a:endParaRPr lang="en-US" altLang="zh-CN" sz="1400" dirty="0">
              <a:latin typeface="方正小标宋简体" panose="03000509000000000000" pitchFamily="65" charset="-122"/>
              <a:ea typeface="方正小标宋简体" panose="03000509000000000000" pitchFamily="65" charset="-122"/>
            </a:endParaRPr>
          </a:p>
        </p:txBody>
      </p:sp>
      <p:grpSp>
        <p:nvGrpSpPr>
          <p:cNvPr id="40" name="组合 39"/>
          <p:cNvGrpSpPr/>
          <p:nvPr/>
        </p:nvGrpSpPr>
        <p:grpSpPr>
          <a:xfrm>
            <a:off x="647890" y="2427077"/>
            <a:ext cx="2782136" cy="2653978"/>
            <a:chOff x="9131960" y="4099517"/>
            <a:chExt cx="2782136" cy="2653978"/>
          </a:xfrm>
        </p:grpSpPr>
        <p:grpSp>
          <p:nvGrpSpPr>
            <p:cNvPr id="41" name="组合 40"/>
            <p:cNvGrpSpPr/>
            <p:nvPr/>
          </p:nvGrpSpPr>
          <p:grpSpPr>
            <a:xfrm>
              <a:off x="10731841" y="5509350"/>
              <a:ext cx="829479" cy="967788"/>
              <a:chOff x="10759379" y="4414564"/>
              <a:chExt cx="829479" cy="967788"/>
            </a:xfrm>
          </p:grpSpPr>
          <p:pic>
            <p:nvPicPr>
              <p:cNvPr id="50" name="图片 49" descr="mysql"/>
              <p:cNvPicPr>
                <a:picLocks noChangeAspect="1"/>
              </p:cNvPicPr>
              <p:nvPr/>
            </p:nvPicPr>
            <p:blipFill>
              <a:blip r:embed="rId2"/>
              <a:stretch>
                <a:fillRect/>
              </a:stretch>
            </p:blipFill>
            <p:spPr>
              <a:xfrm>
                <a:off x="10810302" y="4970735"/>
                <a:ext cx="695216" cy="411617"/>
              </a:xfrm>
              <a:prstGeom prst="rect">
                <a:avLst/>
              </a:prstGeom>
            </p:spPr>
          </p:pic>
          <p:pic>
            <p:nvPicPr>
              <p:cNvPr id="51" name="图片 50" descr="docker-2"/>
              <p:cNvPicPr>
                <a:picLocks noChangeAspect="1"/>
              </p:cNvPicPr>
              <p:nvPr/>
            </p:nvPicPr>
            <p:blipFill>
              <a:blip r:embed="rId3"/>
              <a:stretch>
                <a:fillRect/>
              </a:stretch>
            </p:blipFill>
            <p:spPr>
              <a:xfrm>
                <a:off x="10759379" y="4414564"/>
                <a:ext cx="829479" cy="594948"/>
              </a:xfrm>
              <a:prstGeom prst="rect">
                <a:avLst/>
              </a:prstGeom>
            </p:spPr>
          </p:pic>
        </p:grpSp>
        <p:grpSp>
          <p:nvGrpSpPr>
            <p:cNvPr id="42" name="组合 41"/>
            <p:cNvGrpSpPr/>
            <p:nvPr/>
          </p:nvGrpSpPr>
          <p:grpSpPr>
            <a:xfrm>
              <a:off x="9211162" y="5539830"/>
              <a:ext cx="1172892" cy="1213665"/>
              <a:chOff x="9934112" y="4890041"/>
              <a:chExt cx="1172892" cy="1213665"/>
            </a:xfrm>
          </p:grpSpPr>
          <p:pic>
            <p:nvPicPr>
              <p:cNvPr id="48" name="图片 47" descr="docker-2"/>
              <p:cNvPicPr>
                <a:picLocks noChangeAspect="1"/>
              </p:cNvPicPr>
              <p:nvPr/>
            </p:nvPicPr>
            <p:blipFill>
              <a:blip r:embed="rId3"/>
              <a:stretch>
                <a:fillRect/>
              </a:stretch>
            </p:blipFill>
            <p:spPr>
              <a:xfrm>
                <a:off x="10166673" y="4890041"/>
                <a:ext cx="829478" cy="594947"/>
              </a:xfrm>
              <a:prstGeom prst="rect">
                <a:avLst/>
              </a:prstGeom>
            </p:spPr>
          </p:pic>
          <p:pic>
            <p:nvPicPr>
              <p:cNvPr id="49" name="图片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34112" y="5355051"/>
                <a:ext cx="1172892" cy="748655"/>
              </a:xfrm>
              <a:prstGeom prst="rect">
                <a:avLst/>
              </a:prstGeom>
            </p:spPr>
          </p:pic>
        </p:grpSp>
        <p:grpSp>
          <p:nvGrpSpPr>
            <p:cNvPr id="43" name="组合 42"/>
            <p:cNvGrpSpPr/>
            <p:nvPr/>
          </p:nvGrpSpPr>
          <p:grpSpPr>
            <a:xfrm>
              <a:off x="9958477" y="4323895"/>
              <a:ext cx="893379" cy="990159"/>
              <a:chOff x="9449139" y="5558700"/>
              <a:chExt cx="893379" cy="990159"/>
            </a:xfrm>
          </p:grpSpPr>
          <p:pic>
            <p:nvPicPr>
              <p:cNvPr id="46" name="图片 45" descr="redis-white"/>
              <p:cNvPicPr>
                <a:picLocks noChangeAspect="1"/>
              </p:cNvPicPr>
              <p:nvPr/>
            </p:nvPicPr>
            <p:blipFill>
              <a:blip r:embed="rId5"/>
              <a:stretch>
                <a:fillRect/>
              </a:stretch>
            </p:blipFill>
            <p:spPr>
              <a:xfrm>
                <a:off x="9449139" y="6250670"/>
                <a:ext cx="893379" cy="298189"/>
              </a:xfrm>
              <a:prstGeom prst="rect">
                <a:avLst/>
              </a:prstGeom>
            </p:spPr>
          </p:pic>
          <p:pic>
            <p:nvPicPr>
              <p:cNvPr id="47" name="图片 46" descr="docker-2"/>
              <p:cNvPicPr>
                <a:picLocks noChangeAspect="1"/>
              </p:cNvPicPr>
              <p:nvPr/>
            </p:nvPicPr>
            <p:blipFill>
              <a:blip r:embed="rId3"/>
              <a:stretch>
                <a:fillRect/>
              </a:stretch>
            </p:blipFill>
            <p:spPr>
              <a:xfrm>
                <a:off x="9503988" y="5558700"/>
                <a:ext cx="829479" cy="594948"/>
              </a:xfrm>
              <a:prstGeom prst="rect">
                <a:avLst/>
              </a:prstGeom>
            </p:spPr>
          </p:pic>
        </p:grpSp>
        <p:sp>
          <p:nvSpPr>
            <p:cNvPr id="44" name="矩形 43"/>
            <p:cNvSpPr/>
            <p:nvPr/>
          </p:nvSpPr>
          <p:spPr>
            <a:xfrm>
              <a:off x="9131960" y="4099517"/>
              <a:ext cx="2653630" cy="2572917"/>
            </a:xfrm>
            <a:prstGeom prst="rect">
              <a:avLst/>
            </a:prstGeom>
            <a:noFill/>
            <a:ln w="28575" cmpd="sng">
              <a:solidFill>
                <a:srgbClr val="9B877A"/>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panose="020B0500000000000000" charset="-122"/>
                <a:ea typeface="思源黑体 CN" panose="020B0500000000000000" charset="-122"/>
              </a:endParaRPr>
            </a:p>
          </p:txBody>
        </p:sp>
        <p:sp>
          <p:nvSpPr>
            <p:cNvPr id="45" name="文本框 44"/>
            <p:cNvSpPr txBox="1"/>
            <p:nvPr/>
          </p:nvSpPr>
          <p:spPr>
            <a:xfrm>
              <a:off x="10827643" y="4168383"/>
              <a:ext cx="1086453" cy="338554"/>
            </a:xfrm>
            <a:prstGeom prst="rect">
              <a:avLst/>
            </a:prstGeom>
            <a:noFill/>
          </p:spPr>
          <p:txBody>
            <a:bodyPr wrap="square" rtlCol="0">
              <a:spAutoFit/>
            </a:bodyPr>
            <a:lstStyle/>
            <a:p>
              <a:pPr algn="ctr"/>
              <a:r>
                <a:rPr lang="zh-CN" altLang="en-US" sz="1600" dirty="0">
                  <a:latin typeface="方正小标宋简体" panose="03000509000000000000" pitchFamily="65" charset="-122"/>
                  <a:ea typeface="方正小标宋简体" panose="03000509000000000000" pitchFamily="65" charset="-122"/>
                  <a:cs typeface="Times New Roman" panose="02020603050405020304" pitchFamily="18" charset="0"/>
                </a:rPr>
                <a:t>数据层</a:t>
              </a:r>
              <a:endParaRPr lang="zh-CN" altLang="en-US" sz="1600" dirty="0">
                <a:latin typeface="方正小标宋简体" panose="03000509000000000000" pitchFamily="65" charset="-122"/>
                <a:ea typeface="方正小标宋简体" panose="03000509000000000000" pitchFamily="65" charset="-122"/>
                <a:cs typeface="Times New Roman" panose="02020603050405020304" pitchFamily="18" charset="0"/>
              </a:endParaRPr>
            </a:p>
          </p:txBody>
        </p:sp>
      </p:grpSp>
      <p:grpSp>
        <p:nvGrpSpPr>
          <p:cNvPr id="52" name="组合 51"/>
          <p:cNvGrpSpPr/>
          <p:nvPr/>
        </p:nvGrpSpPr>
        <p:grpSpPr>
          <a:xfrm>
            <a:off x="4500628" y="2354495"/>
            <a:ext cx="2715803" cy="1067045"/>
            <a:chOff x="4624745" y="880466"/>
            <a:chExt cx="2715803" cy="1067045"/>
          </a:xfrm>
        </p:grpSpPr>
        <p:pic>
          <p:nvPicPr>
            <p:cNvPr id="53" name="图片 5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08346" y="1262922"/>
              <a:ext cx="1345476" cy="517222"/>
            </a:xfrm>
            <a:prstGeom prst="rect">
              <a:avLst/>
            </a:prstGeom>
          </p:spPr>
        </p:pic>
        <p:sp>
          <p:nvSpPr>
            <p:cNvPr id="54" name="矩形 53"/>
            <p:cNvSpPr/>
            <p:nvPr/>
          </p:nvSpPr>
          <p:spPr>
            <a:xfrm>
              <a:off x="4624745" y="910480"/>
              <a:ext cx="2709771" cy="953360"/>
            </a:xfrm>
            <a:prstGeom prst="rect">
              <a:avLst/>
            </a:prstGeom>
            <a:noFill/>
            <a:ln w="28575" cmpd="sng">
              <a:solidFill>
                <a:srgbClr val="9B877A"/>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panose="020B0500000000000000" charset="-122"/>
                <a:ea typeface="思源黑体 CN" panose="020B0500000000000000" charset="-122"/>
              </a:endParaRPr>
            </a:p>
          </p:txBody>
        </p:sp>
        <p:pic>
          <p:nvPicPr>
            <p:cNvPr id="55" name="图片 5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89950" y="880466"/>
              <a:ext cx="1067045" cy="1067045"/>
            </a:xfrm>
            <a:prstGeom prst="rect">
              <a:avLst/>
            </a:prstGeom>
          </p:spPr>
        </p:pic>
        <p:sp>
          <p:nvSpPr>
            <p:cNvPr id="56" name="文本框 55"/>
            <p:cNvSpPr txBox="1"/>
            <p:nvPr/>
          </p:nvSpPr>
          <p:spPr>
            <a:xfrm>
              <a:off x="6254095" y="954362"/>
              <a:ext cx="1086453" cy="338554"/>
            </a:xfrm>
            <a:prstGeom prst="rect">
              <a:avLst/>
            </a:prstGeom>
            <a:noFill/>
          </p:spPr>
          <p:txBody>
            <a:bodyPr wrap="square" rtlCol="0">
              <a:spAutoFit/>
            </a:bodyPr>
            <a:lstStyle/>
            <a:p>
              <a:pPr algn="ctr"/>
              <a:r>
                <a:rPr lang="zh-CN" altLang="en-US" sz="1600" dirty="0">
                  <a:latin typeface="方正小标宋简体" panose="03000509000000000000" pitchFamily="65" charset="-122"/>
                  <a:ea typeface="方正小标宋简体" panose="03000509000000000000" pitchFamily="65" charset="-122"/>
                  <a:cs typeface="Times New Roman" panose="02020603050405020304" pitchFamily="18" charset="0"/>
                </a:rPr>
                <a:t>后端测试</a:t>
              </a:r>
              <a:endParaRPr lang="zh-CN" altLang="en-US" sz="1600" dirty="0">
                <a:latin typeface="方正小标宋简体" panose="03000509000000000000" pitchFamily="65" charset="-122"/>
                <a:ea typeface="方正小标宋简体" panose="03000509000000000000" pitchFamily="65" charset="-122"/>
                <a:cs typeface="Times New Roman" panose="02020603050405020304" pitchFamily="18" charset="0"/>
              </a:endParaRPr>
            </a:p>
          </p:txBody>
        </p:sp>
      </p:grpSp>
      <p:grpSp>
        <p:nvGrpSpPr>
          <p:cNvPr id="57" name="组合 56"/>
          <p:cNvGrpSpPr/>
          <p:nvPr/>
        </p:nvGrpSpPr>
        <p:grpSpPr>
          <a:xfrm>
            <a:off x="4665833" y="3905460"/>
            <a:ext cx="2386948" cy="973340"/>
            <a:chOff x="4031608" y="3506681"/>
            <a:chExt cx="2386948" cy="973340"/>
          </a:xfrm>
        </p:grpSpPr>
        <p:sp>
          <p:nvSpPr>
            <p:cNvPr id="58" name="矩形 57"/>
            <p:cNvSpPr/>
            <p:nvPr/>
          </p:nvSpPr>
          <p:spPr>
            <a:xfrm>
              <a:off x="4031608" y="3506681"/>
              <a:ext cx="2386948" cy="973340"/>
            </a:xfrm>
            <a:prstGeom prst="rect">
              <a:avLst/>
            </a:prstGeom>
            <a:noFill/>
            <a:ln w="28575" cmpd="sng">
              <a:solidFill>
                <a:srgbClr val="9B877A"/>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panose="020B0500000000000000" charset="-122"/>
                <a:ea typeface="思源黑体 CN" panose="020B0500000000000000" charset="-122"/>
              </a:endParaRPr>
            </a:p>
          </p:txBody>
        </p:sp>
        <p:pic>
          <p:nvPicPr>
            <p:cNvPr id="59" name="图片 58" descr="spring"/>
            <p:cNvPicPr>
              <a:picLocks noChangeAspect="1"/>
            </p:cNvPicPr>
            <p:nvPr/>
          </p:nvPicPr>
          <p:blipFill>
            <a:blip r:embed="rId8"/>
            <a:stretch>
              <a:fillRect/>
            </a:stretch>
          </p:blipFill>
          <p:spPr>
            <a:xfrm>
              <a:off x="5260800" y="3958738"/>
              <a:ext cx="955226" cy="398638"/>
            </a:xfrm>
            <a:prstGeom prst="rect">
              <a:avLst/>
            </a:prstGeom>
          </p:spPr>
        </p:pic>
        <p:pic>
          <p:nvPicPr>
            <p:cNvPr id="60" name="图片 59" descr="docker-2"/>
            <p:cNvPicPr>
              <a:picLocks noChangeAspect="1"/>
            </p:cNvPicPr>
            <p:nvPr/>
          </p:nvPicPr>
          <p:blipFill>
            <a:blip r:embed="rId3"/>
            <a:stretch>
              <a:fillRect/>
            </a:stretch>
          </p:blipFill>
          <p:spPr>
            <a:xfrm>
              <a:off x="4324508" y="3726202"/>
              <a:ext cx="829479" cy="594948"/>
            </a:xfrm>
            <a:prstGeom prst="rect">
              <a:avLst/>
            </a:prstGeom>
          </p:spPr>
        </p:pic>
        <p:sp>
          <p:nvSpPr>
            <p:cNvPr id="61" name="文本框 60"/>
            <p:cNvSpPr txBox="1"/>
            <p:nvPr/>
          </p:nvSpPr>
          <p:spPr>
            <a:xfrm>
              <a:off x="5332103" y="3563433"/>
              <a:ext cx="1086453" cy="338554"/>
            </a:xfrm>
            <a:prstGeom prst="rect">
              <a:avLst/>
            </a:prstGeom>
            <a:noFill/>
          </p:spPr>
          <p:txBody>
            <a:bodyPr wrap="square" rtlCol="0">
              <a:spAutoFit/>
            </a:bodyPr>
            <a:lstStyle/>
            <a:p>
              <a:pPr algn="ctr"/>
              <a:r>
                <a:rPr lang="zh-CN" altLang="en-US" sz="1600" dirty="0">
                  <a:latin typeface="方正小标宋简体" panose="03000509000000000000" pitchFamily="65" charset="-122"/>
                  <a:ea typeface="方正小标宋简体" panose="03000509000000000000" pitchFamily="65" charset="-122"/>
                  <a:cs typeface="Times New Roman" panose="02020603050405020304" pitchFamily="18" charset="0"/>
                </a:rPr>
                <a:t>后端服务</a:t>
              </a:r>
              <a:endParaRPr lang="zh-CN" altLang="en-US" sz="1600" dirty="0">
                <a:latin typeface="方正小标宋简体" panose="03000509000000000000" pitchFamily="65" charset="-122"/>
                <a:ea typeface="方正小标宋简体" panose="03000509000000000000" pitchFamily="65" charset="-122"/>
                <a:cs typeface="Times New Roman" panose="02020603050405020304" pitchFamily="18" charset="0"/>
              </a:endParaRPr>
            </a:p>
          </p:txBody>
        </p:sp>
      </p:grpSp>
      <p:cxnSp>
        <p:nvCxnSpPr>
          <p:cNvPr id="62" name="直接连接符 61"/>
          <p:cNvCxnSpPr>
            <a:stCxn id="44" idx="3"/>
            <a:endCxn id="58" idx="1"/>
          </p:cNvCxnSpPr>
          <p:nvPr/>
        </p:nvCxnSpPr>
        <p:spPr>
          <a:xfrm>
            <a:off x="3301520" y="3713536"/>
            <a:ext cx="1364313" cy="678594"/>
          </a:xfrm>
          <a:prstGeom prst="line">
            <a:avLst/>
          </a:prstGeom>
          <a:ln w="12700">
            <a:solidFill>
              <a:srgbClr val="A79282"/>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a:stCxn id="77" idx="1"/>
            <a:endCxn id="58" idx="3"/>
          </p:cNvCxnSpPr>
          <p:nvPr/>
        </p:nvCxnSpPr>
        <p:spPr>
          <a:xfrm flipH="1">
            <a:off x="7052781" y="2865281"/>
            <a:ext cx="1277054" cy="1526849"/>
          </a:xfrm>
          <a:prstGeom prst="line">
            <a:avLst/>
          </a:prstGeom>
          <a:ln w="12700">
            <a:solidFill>
              <a:srgbClr val="A79282"/>
            </a:solidFill>
          </a:ln>
        </p:spPr>
        <p:style>
          <a:lnRef idx="1">
            <a:schemeClr val="accent1"/>
          </a:lnRef>
          <a:fillRef idx="0">
            <a:schemeClr val="accent1"/>
          </a:fillRef>
          <a:effectRef idx="0">
            <a:schemeClr val="accent1"/>
          </a:effectRef>
          <a:fontRef idx="minor">
            <a:schemeClr val="tx1"/>
          </a:fontRef>
        </p:style>
      </p:cxnSp>
      <p:grpSp>
        <p:nvGrpSpPr>
          <p:cNvPr id="64" name="组合 63"/>
          <p:cNvGrpSpPr/>
          <p:nvPr/>
        </p:nvGrpSpPr>
        <p:grpSpPr>
          <a:xfrm>
            <a:off x="650418" y="5525509"/>
            <a:ext cx="2693030" cy="988624"/>
            <a:chOff x="1443578" y="3970743"/>
            <a:chExt cx="2693030" cy="988624"/>
          </a:xfrm>
        </p:grpSpPr>
        <p:grpSp>
          <p:nvGrpSpPr>
            <p:cNvPr id="65" name="组合 64"/>
            <p:cNvGrpSpPr/>
            <p:nvPr/>
          </p:nvGrpSpPr>
          <p:grpSpPr>
            <a:xfrm>
              <a:off x="1551659" y="4144710"/>
              <a:ext cx="982345" cy="803394"/>
              <a:chOff x="9403986" y="4052667"/>
              <a:chExt cx="982345" cy="803394"/>
            </a:xfrm>
          </p:grpSpPr>
          <p:pic>
            <p:nvPicPr>
              <p:cNvPr id="71" name="图片 70" descr="图片包含 游戏机, 画&#10;&#10;描述已自动生成"/>
              <p:cNvPicPr>
                <a:picLocks noChangeAspect="1"/>
              </p:cNvPicPr>
              <p:nvPr/>
            </p:nvPicPr>
            <p:blipFill>
              <a:blip r:embed="rId9"/>
              <a:stretch>
                <a:fillRect/>
              </a:stretch>
            </p:blipFill>
            <p:spPr>
              <a:xfrm>
                <a:off x="9646550" y="4052667"/>
                <a:ext cx="497216" cy="497216"/>
              </a:xfrm>
              <a:prstGeom prst="ellipse">
                <a:avLst/>
              </a:prstGeom>
            </p:spPr>
          </p:pic>
          <p:sp>
            <p:nvSpPr>
              <p:cNvPr id="72" name="文本框 71"/>
              <p:cNvSpPr txBox="1"/>
              <p:nvPr/>
            </p:nvSpPr>
            <p:spPr>
              <a:xfrm>
                <a:off x="9403986" y="4517507"/>
                <a:ext cx="982345" cy="338554"/>
              </a:xfrm>
              <a:prstGeom prst="rect">
                <a:avLst/>
              </a:prstGeom>
              <a:noFill/>
            </p:spPr>
            <p:txBody>
              <a:bodyPr wrap="square" rtlCol="0">
                <a:spAutoFit/>
              </a:bodyPr>
              <a:lstStyle/>
              <a:p>
                <a:pPr algn="ctr"/>
                <a:r>
                  <a:rPr lang="en-US" altLang="zh-CN" sz="1600" dirty="0">
                    <a:latin typeface="方正小标宋简体" panose="03000509000000000000" pitchFamily="65" charset="-122"/>
                    <a:ea typeface="方正小标宋简体" panose="03000509000000000000" pitchFamily="65" charset="-122"/>
                  </a:rPr>
                  <a:t>OSS</a:t>
                </a:r>
                <a:endParaRPr lang="en-US" altLang="zh-CN" sz="1600" dirty="0">
                  <a:latin typeface="方正小标宋简体" panose="03000509000000000000" pitchFamily="65" charset="-122"/>
                  <a:ea typeface="方正小标宋简体" panose="03000509000000000000" pitchFamily="65" charset="-122"/>
                </a:endParaRPr>
              </a:p>
            </p:txBody>
          </p:sp>
        </p:grpSp>
        <p:sp>
          <p:nvSpPr>
            <p:cNvPr id="66" name="矩形 65"/>
            <p:cNvSpPr/>
            <p:nvPr/>
          </p:nvSpPr>
          <p:spPr>
            <a:xfrm>
              <a:off x="1443578" y="3970743"/>
              <a:ext cx="2653630" cy="988624"/>
            </a:xfrm>
            <a:prstGeom prst="rect">
              <a:avLst/>
            </a:prstGeom>
            <a:noFill/>
            <a:ln w="28575" cmpd="sng">
              <a:solidFill>
                <a:srgbClr val="9B877A"/>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panose="020B0500000000000000" charset="-122"/>
                <a:ea typeface="思源黑体 CN" panose="020B0500000000000000" charset="-122"/>
              </a:endParaRPr>
            </a:p>
          </p:txBody>
        </p:sp>
        <p:sp>
          <p:nvSpPr>
            <p:cNvPr id="67" name="文本框 66"/>
            <p:cNvSpPr txBox="1"/>
            <p:nvPr/>
          </p:nvSpPr>
          <p:spPr>
            <a:xfrm>
              <a:off x="3050155" y="4016923"/>
              <a:ext cx="1086453" cy="338554"/>
            </a:xfrm>
            <a:prstGeom prst="rect">
              <a:avLst/>
            </a:prstGeom>
            <a:noFill/>
          </p:spPr>
          <p:txBody>
            <a:bodyPr wrap="square" rtlCol="0">
              <a:spAutoFit/>
            </a:bodyPr>
            <a:lstStyle/>
            <a:p>
              <a:pPr algn="ctr"/>
              <a:r>
                <a:rPr lang="zh-CN" altLang="en-US" sz="1600" dirty="0">
                  <a:latin typeface="方正小标宋简体" panose="03000509000000000000" pitchFamily="65" charset="-122"/>
                  <a:ea typeface="方正小标宋简体" panose="03000509000000000000" pitchFamily="65" charset="-122"/>
                  <a:cs typeface="Times New Roman" panose="02020603050405020304" pitchFamily="18" charset="0"/>
                </a:rPr>
                <a:t>外部服务</a:t>
              </a:r>
              <a:endParaRPr lang="zh-CN" altLang="en-US" sz="1600" dirty="0">
                <a:latin typeface="方正小标宋简体" panose="03000509000000000000" pitchFamily="65" charset="-122"/>
                <a:ea typeface="方正小标宋简体" panose="03000509000000000000" pitchFamily="65" charset="-122"/>
                <a:cs typeface="Times New Roman" panose="02020603050405020304" pitchFamily="18" charset="0"/>
              </a:endParaRPr>
            </a:p>
          </p:txBody>
        </p:sp>
        <p:grpSp>
          <p:nvGrpSpPr>
            <p:cNvPr id="68" name="组合 67"/>
            <p:cNvGrpSpPr/>
            <p:nvPr/>
          </p:nvGrpSpPr>
          <p:grpSpPr>
            <a:xfrm>
              <a:off x="2548355" y="4315210"/>
              <a:ext cx="1254185" cy="630225"/>
              <a:chOff x="3750792" y="4323409"/>
              <a:chExt cx="1254185" cy="630225"/>
            </a:xfrm>
          </p:grpSpPr>
          <p:pic>
            <p:nvPicPr>
              <p:cNvPr id="69" name="图片 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750792" y="4323409"/>
                <a:ext cx="1254185" cy="291671"/>
              </a:xfrm>
              <a:prstGeom prst="rect">
                <a:avLst/>
              </a:prstGeom>
            </p:spPr>
          </p:pic>
          <p:sp>
            <p:nvSpPr>
              <p:cNvPr id="70" name="文本框 69"/>
              <p:cNvSpPr txBox="1"/>
              <p:nvPr/>
            </p:nvSpPr>
            <p:spPr>
              <a:xfrm>
                <a:off x="3912658" y="4615080"/>
                <a:ext cx="982345" cy="338554"/>
              </a:xfrm>
              <a:prstGeom prst="rect">
                <a:avLst/>
              </a:prstGeom>
              <a:noFill/>
            </p:spPr>
            <p:txBody>
              <a:bodyPr wrap="square" rtlCol="0">
                <a:spAutoFit/>
              </a:bodyPr>
              <a:lstStyle/>
              <a:p>
                <a:pPr algn="ctr"/>
                <a:r>
                  <a:rPr lang="en-US" altLang="zh-CN" sz="1600" dirty="0">
                    <a:latin typeface="方正小标宋简体" panose="03000509000000000000" pitchFamily="65" charset="-122"/>
                    <a:ea typeface="方正小标宋简体" panose="03000509000000000000" pitchFamily="65" charset="-122"/>
                  </a:rPr>
                  <a:t>Mail</a:t>
                </a:r>
                <a:endParaRPr lang="en-US" altLang="zh-CN" sz="1600" dirty="0">
                  <a:latin typeface="方正小标宋简体" panose="03000509000000000000" pitchFamily="65" charset="-122"/>
                  <a:ea typeface="方正小标宋简体" panose="03000509000000000000" pitchFamily="65" charset="-122"/>
                </a:endParaRPr>
              </a:p>
            </p:txBody>
          </p:sp>
        </p:grpSp>
      </p:grpSp>
      <p:cxnSp>
        <p:nvCxnSpPr>
          <p:cNvPr id="73" name="直接连接符 72"/>
          <p:cNvCxnSpPr>
            <a:stCxn id="58" idx="1"/>
            <a:endCxn id="66" idx="3"/>
          </p:cNvCxnSpPr>
          <p:nvPr/>
        </p:nvCxnSpPr>
        <p:spPr>
          <a:xfrm flipH="1">
            <a:off x="3304048" y="4392130"/>
            <a:ext cx="1361785" cy="1627691"/>
          </a:xfrm>
          <a:prstGeom prst="line">
            <a:avLst/>
          </a:prstGeom>
          <a:ln w="12700">
            <a:solidFill>
              <a:srgbClr val="A79282"/>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a:stCxn id="58" idx="2"/>
            <a:endCxn id="100" idx="0"/>
          </p:cNvCxnSpPr>
          <p:nvPr/>
        </p:nvCxnSpPr>
        <p:spPr>
          <a:xfrm>
            <a:off x="5859307" y="4878800"/>
            <a:ext cx="0" cy="578628"/>
          </a:xfrm>
          <a:prstGeom prst="line">
            <a:avLst/>
          </a:prstGeom>
          <a:ln w="12700">
            <a:solidFill>
              <a:srgbClr val="A79282"/>
            </a:solidFill>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10739139" y="2321544"/>
            <a:ext cx="1086453" cy="369256"/>
          </a:xfrm>
          <a:prstGeom prst="rect">
            <a:avLst/>
          </a:prstGeom>
          <a:noFill/>
        </p:spPr>
        <p:txBody>
          <a:bodyPr wrap="square" rtlCol="0">
            <a:spAutoFit/>
          </a:bodyPr>
          <a:lstStyle/>
          <a:p>
            <a:pPr algn="ctr"/>
            <a:r>
              <a:rPr lang="en-US" altLang="zh-CN" dirty="0">
                <a:latin typeface="方正小标宋简体" panose="03000509000000000000" pitchFamily="65" charset="-122"/>
                <a:ea typeface="方正小标宋简体" panose="03000509000000000000" pitchFamily="65" charset="-122"/>
                <a:cs typeface="Times New Roman" panose="02020603050405020304" pitchFamily="18" charset="0"/>
              </a:rPr>
              <a:t>CI/CD</a:t>
            </a:r>
            <a:endParaRPr lang="zh-CN" altLang="en-US" dirty="0">
              <a:latin typeface="方正小标宋简体" panose="03000509000000000000" pitchFamily="65" charset="-122"/>
              <a:ea typeface="方正小标宋简体" panose="03000509000000000000" pitchFamily="65" charset="-122"/>
              <a:cs typeface="Times New Roman" panose="02020603050405020304" pitchFamily="18" charset="0"/>
            </a:endParaRPr>
          </a:p>
        </p:txBody>
      </p:sp>
      <p:sp>
        <p:nvSpPr>
          <p:cNvPr id="77" name="矩形 76"/>
          <p:cNvSpPr/>
          <p:nvPr/>
        </p:nvSpPr>
        <p:spPr>
          <a:xfrm>
            <a:off x="8329835" y="2301562"/>
            <a:ext cx="3441324" cy="1127438"/>
          </a:xfrm>
          <a:prstGeom prst="rect">
            <a:avLst/>
          </a:prstGeom>
          <a:noFill/>
          <a:ln w="28575" cmpd="sng">
            <a:solidFill>
              <a:srgbClr val="9B877A"/>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panose="020B0500000000000000" charset="-122"/>
              <a:ea typeface="思源黑体 CN" panose="020B0500000000000000" charset="-122"/>
            </a:endParaRPr>
          </a:p>
        </p:txBody>
      </p:sp>
      <p:pic>
        <p:nvPicPr>
          <p:cNvPr id="78" name="图片 7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30430" y="2621122"/>
            <a:ext cx="1551958" cy="775979"/>
          </a:xfrm>
          <a:prstGeom prst="rect">
            <a:avLst/>
          </a:prstGeom>
        </p:spPr>
      </p:pic>
      <p:sp>
        <p:nvSpPr>
          <p:cNvPr id="81" name="文本框 80"/>
          <p:cNvSpPr txBox="1"/>
          <p:nvPr/>
        </p:nvSpPr>
        <p:spPr>
          <a:xfrm>
            <a:off x="8868587" y="2354495"/>
            <a:ext cx="1317689" cy="307777"/>
          </a:xfrm>
          <a:prstGeom prst="rect">
            <a:avLst/>
          </a:prstGeom>
          <a:noFill/>
        </p:spPr>
        <p:txBody>
          <a:bodyPr wrap="square" rtlCol="0">
            <a:spAutoFit/>
          </a:bodyPr>
          <a:lstStyle/>
          <a:p>
            <a:pPr algn="ctr"/>
            <a:r>
              <a:rPr lang="zh-CN" altLang="en-US" sz="1400" dirty="0">
                <a:latin typeface="方正小标宋简体" panose="03000509000000000000" pitchFamily="65" charset="-122"/>
                <a:ea typeface="方正小标宋简体" panose="03000509000000000000" pitchFamily="65" charset="-122"/>
              </a:rPr>
              <a:t>持续集成</a:t>
            </a:r>
            <a:endParaRPr lang="en-US" altLang="zh-CN" sz="1400" dirty="0">
              <a:latin typeface="方正小标宋简体" panose="03000509000000000000" pitchFamily="65" charset="-122"/>
              <a:ea typeface="方正小标宋简体" panose="03000509000000000000" pitchFamily="65" charset="-122"/>
            </a:endParaRPr>
          </a:p>
        </p:txBody>
      </p:sp>
      <p:sp>
        <p:nvSpPr>
          <p:cNvPr id="82" name="文本框 81"/>
          <p:cNvSpPr txBox="1"/>
          <p:nvPr/>
        </p:nvSpPr>
        <p:spPr>
          <a:xfrm>
            <a:off x="3207310" y="4956444"/>
            <a:ext cx="1317689" cy="307777"/>
          </a:xfrm>
          <a:prstGeom prst="rect">
            <a:avLst/>
          </a:prstGeom>
          <a:noFill/>
        </p:spPr>
        <p:txBody>
          <a:bodyPr wrap="square" rtlCol="0">
            <a:spAutoFit/>
          </a:bodyPr>
          <a:lstStyle/>
          <a:p>
            <a:pPr algn="ctr"/>
            <a:r>
              <a:rPr lang="zh-CN" altLang="en-US" sz="1400" dirty="0">
                <a:latin typeface="方正小标宋简体" panose="03000509000000000000" pitchFamily="65" charset="-122"/>
                <a:ea typeface="方正小标宋简体" panose="03000509000000000000" pitchFamily="65" charset="-122"/>
              </a:rPr>
              <a:t>外部调用</a:t>
            </a:r>
            <a:endParaRPr lang="en-US" altLang="zh-CN" sz="1400" dirty="0">
              <a:latin typeface="方正小标宋简体" panose="03000509000000000000" pitchFamily="65" charset="-122"/>
              <a:ea typeface="方正小标宋简体" panose="03000509000000000000" pitchFamily="65" charset="-122"/>
            </a:endParaRPr>
          </a:p>
        </p:txBody>
      </p:sp>
      <p:sp>
        <p:nvSpPr>
          <p:cNvPr id="83" name="文本框 82"/>
          <p:cNvSpPr txBox="1"/>
          <p:nvPr/>
        </p:nvSpPr>
        <p:spPr>
          <a:xfrm>
            <a:off x="3195819" y="3924889"/>
            <a:ext cx="1317689" cy="307777"/>
          </a:xfrm>
          <a:prstGeom prst="rect">
            <a:avLst/>
          </a:prstGeom>
          <a:noFill/>
        </p:spPr>
        <p:txBody>
          <a:bodyPr wrap="square" rtlCol="0">
            <a:spAutoFit/>
          </a:bodyPr>
          <a:lstStyle/>
          <a:p>
            <a:pPr algn="ctr"/>
            <a:r>
              <a:rPr lang="zh-CN" altLang="en-US" sz="1400" dirty="0">
                <a:latin typeface="方正小标宋简体" panose="03000509000000000000" pitchFamily="65" charset="-122"/>
                <a:ea typeface="方正小标宋简体" panose="03000509000000000000" pitchFamily="65" charset="-122"/>
              </a:rPr>
              <a:t>数据服务</a:t>
            </a:r>
            <a:endParaRPr lang="en-US" altLang="zh-CN" sz="1400" dirty="0">
              <a:latin typeface="方正小标宋简体" panose="03000509000000000000" pitchFamily="65" charset="-122"/>
              <a:ea typeface="方正小标宋简体" panose="03000509000000000000" pitchFamily="65" charset="-122"/>
            </a:endParaRPr>
          </a:p>
        </p:txBody>
      </p:sp>
      <p:sp>
        <p:nvSpPr>
          <p:cNvPr id="84" name="文本框 83"/>
          <p:cNvSpPr txBox="1"/>
          <p:nvPr/>
        </p:nvSpPr>
        <p:spPr>
          <a:xfrm>
            <a:off x="7154337" y="2586909"/>
            <a:ext cx="1317689" cy="307777"/>
          </a:xfrm>
          <a:prstGeom prst="rect">
            <a:avLst/>
          </a:prstGeom>
          <a:noFill/>
        </p:spPr>
        <p:txBody>
          <a:bodyPr wrap="square" rtlCol="0">
            <a:spAutoFit/>
          </a:bodyPr>
          <a:lstStyle/>
          <a:p>
            <a:pPr algn="ctr"/>
            <a:r>
              <a:rPr lang="zh-CN" altLang="en-US" sz="1400" dirty="0">
                <a:latin typeface="方正小标宋简体" panose="03000509000000000000" pitchFamily="65" charset="-122"/>
                <a:ea typeface="方正小标宋简体" panose="03000509000000000000" pitchFamily="65" charset="-122"/>
              </a:rPr>
              <a:t>自动化测试</a:t>
            </a:r>
            <a:endParaRPr lang="en-US" altLang="zh-CN" sz="1400" dirty="0">
              <a:latin typeface="方正小标宋简体" panose="03000509000000000000" pitchFamily="65" charset="-122"/>
              <a:ea typeface="方正小标宋简体" panose="03000509000000000000" pitchFamily="65" charset="-122"/>
            </a:endParaRPr>
          </a:p>
        </p:txBody>
      </p:sp>
      <p:cxnSp>
        <p:nvCxnSpPr>
          <p:cNvPr id="85" name="直接连接符 84"/>
          <p:cNvCxnSpPr>
            <a:stCxn id="54" idx="3"/>
            <a:endCxn id="77" idx="1"/>
          </p:cNvCxnSpPr>
          <p:nvPr/>
        </p:nvCxnSpPr>
        <p:spPr>
          <a:xfrm>
            <a:off x="7210399" y="2861189"/>
            <a:ext cx="1119436" cy="4092"/>
          </a:xfrm>
          <a:prstGeom prst="line">
            <a:avLst/>
          </a:prstGeom>
          <a:ln w="12700">
            <a:solidFill>
              <a:srgbClr val="A79282"/>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a:stCxn id="54" idx="2"/>
            <a:endCxn id="58" idx="0"/>
          </p:cNvCxnSpPr>
          <p:nvPr/>
        </p:nvCxnSpPr>
        <p:spPr>
          <a:xfrm>
            <a:off x="5855514" y="3337869"/>
            <a:ext cx="3793" cy="567591"/>
          </a:xfrm>
          <a:prstGeom prst="line">
            <a:avLst/>
          </a:prstGeom>
          <a:ln w="12700">
            <a:solidFill>
              <a:srgbClr val="A79282"/>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97" idx="1"/>
            <a:endCxn id="100" idx="3"/>
          </p:cNvCxnSpPr>
          <p:nvPr/>
        </p:nvCxnSpPr>
        <p:spPr>
          <a:xfrm flipH="1">
            <a:off x="7008797" y="6015811"/>
            <a:ext cx="1802757" cy="3843"/>
          </a:xfrm>
          <a:prstGeom prst="line">
            <a:avLst/>
          </a:prstGeom>
          <a:ln w="12700">
            <a:solidFill>
              <a:srgbClr val="A79282"/>
            </a:solidFill>
          </a:ln>
        </p:spPr>
        <p:style>
          <a:lnRef idx="1">
            <a:schemeClr val="accent1"/>
          </a:lnRef>
          <a:fillRef idx="0">
            <a:schemeClr val="accent1"/>
          </a:fillRef>
          <a:effectRef idx="0">
            <a:schemeClr val="accent1"/>
          </a:effectRef>
          <a:fontRef idx="minor">
            <a:schemeClr val="tx1"/>
          </a:fontRef>
        </p:style>
      </p:cxnSp>
      <p:pic>
        <p:nvPicPr>
          <p:cNvPr id="99" name="图片 9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721073" y="5958104"/>
            <a:ext cx="270475" cy="234412"/>
          </a:xfrm>
          <a:prstGeom prst="rect">
            <a:avLst/>
          </a:prstGeom>
        </p:spPr>
      </p:pic>
      <p:sp>
        <p:nvSpPr>
          <p:cNvPr id="100" name="矩形 99"/>
          <p:cNvSpPr/>
          <p:nvPr/>
        </p:nvSpPr>
        <p:spPr>
          <a:xfrm>
            <a:off x="4709816" y="5457428"/>
            <a:ext cx="2298981" cy="1124452"/>
          </a:xfrm>
          <a:prstGeom prst="rect">
            <a:avLst/>
          </a:prstGeom>
          <a:noFill/>
          <a:ln w="28575" cmpd="sng">
            <a:solidFill>
              <a:srgbClr val="9B877A"/>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panose="020B0500000000000000" charset="-122"/>
              <a:ea typeface="思源黑体 CN" panose="020B0500000000000000" charset="-122"/>
            </a:endParaRPr>
          </a:p>
        </p:txBody>
      </p:sp>
      <p:pic>
        <p:nvPicPr>
          <p:cNvPr id="101" name="图片 100" descr="docker-2"/>
          <p:cNvPicPr>
            <a:picLocks noChangeAspect="1"/>
          </p:cNvPicPr>
          <p:nvPr/>
        </p:nvPicPr>
        <p:blipFill>
          <a:blip r:embed="rId3"/>
          <a:stretch>
            <a:fillRect/>
          </a:stretch>
        </p:blipFill>
        <p:spPr>
          <a:xfrm>
            <a:off x="4839262" y="5750076"/>
            <a:ext cx="829479" cy="594948"/>
          </a:xfrm>
          <a:prstGeom prst="rect">
            <a:avLst/>
          </a:prstGeom>
        </p:spPr>
      </p:pic>
      <p:sp>
        <p:nvSpPr>
          <p:cNvPr id="103" name="文本框 102"/>
          <p:cNvSpPr txBox="1"/>
          <p:nvPr/>
        </p:nvSpPr>
        <p:spPr>
          <a:xfrm>
            <a:off x="5962198" y="5588259"/>
            <a:ext cx="1086453" cy="338554"/>
          </a:xfrm>
          <a:prstGeom prst="rect">
            <a:avLst/>
          </a:prstGeom>
          <a:noFill/>
        </p:spPr>
        <p:txBody>
          <a:bodyPr wrap="square" rtlCol="0">
            <a:spAutoFit/>
          </a:bodyPr>
          <a:lstStyle/>
          <a:p>
            <a:pPr algn="ctr"/>
            <a:r>
              <a:rPr lang="zh-CN" altLang="en-US" sz="1600" dirty="0">
                <a:latin typeface="方正小标宋简体" panose="03000509000000000000" pitchFamily="65" charset="-122"/>
                <a:ea typeface="方正小标宋简体" panose="03000509000000000000" pitchFamily="65" charset="-122"/>
                <a:cs typeface="Times New Roman" panose="02020603050405020304" pitchFamily="18" charset="0"/>
              </a:rPr>
              <a:t>前端服务</a:t>
            </a:r>
            <a:endParaRPr lang="zh-CN" altLang="en-US" sz="1600" dirty="0">
              <a:latin typeface="方正小标宋简体" panose="03000509000000000000" pitchFamily="65" charset="-122"/>
              <a:ea typeface="方正小标宋简体" panose="03000509000000000000" pitchFamily="65" charset="-122"/>
              <a:cs typeface="Times New Roman" panose="02020603050405020304" pitchFamily="18" charset="0"/>
            </a:endParaRPr>
          </a:p>
        </p:txBody>
      </p:sp>
      <p:pic>
        <p:nvPicPr>
          <p:cNvPr id="104" name="图片 10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721462" y="6206066"/>
            <a:ext cx="1225343" cy="278227"/>
          </a:xfrm>
          <a:prstGeom prst="rect">
            <a:avLst/>
          </a:prstGeom>
        </p:spPr>
      </p:pic>
      <p:pic>
        <p:nvPicPr>
          <p:cNvPr id="105" name="Picture 2" descr="D3 js | Drupal.or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651804" y="5576254"/>
            <a:ext cx="359442" cy="359442"/>
          </a:xfrm>
          <a:prstGeom prst="rect">
            <a:avLst/>
          </a:prstGeom>
          <a:noFill/>
          <a:extLst>
            <a:ext uri="{909E8E84-426E-40DD-AFC4-6F175D3DCCD1}">
              <a14:hiddenFill xmlns:a14="http://schemas.microsoft.com/office/drawing/2010/main">
                <a:solidFill>
                  <a:srgbClr val="FFFFFF"/>
                </a:solidFill>
              </a14:hiddenFill>
            </a:ext>
          </a:extLst>
        </p:spPr>
      </p:pic>
      <p:grpSp>
        <p:nvGrpSpPr>
          <p:cNvPr id="106" name="组合 105"/>
          <p:cNvGrpSpPr/>
          <p:nvPr/>
        </p:nvGrpSpPr>
        <p:grpSpPr>
          <a:xfrm>
            <a:off x="8995274" y="3922703"/>
            <a:ext cx="2223842" cy="973340"/>
            <a:chOff x="9012290" y="2139301"/>
            <a:chExt cx="2223842" cy="973340"/>
          </a:xfrm>
        </p:grpSpPr>
        <p:pic>
          <p:nvPicPr>
            <p:cNvPr id="107" name="图片 106"/>
            <p:cNvPicPr>
              <a:picLocks noChangeAspect="1"/>
            </p:cNvPicPr>
            <p:nvPr/>
          </p:nvPicPr>
          <p:blipFill>
            <a:blip r:embed="rId15"/>
            <a:stretch>
              <a:fillRect/>
            </a:stretch>
          </p:blipFill>
          <p:spPr>
            <a:xfrm>
              <a:off x="9180457" y="2484560"/>
              <a:ext cx="1267272" cy="496348"/>
            </a:xfrm>
            <a:prstGeom prst="rect">
              <a:avLst/>
            </a:prstGeom>
          </p:spPr>
        </p:pic>
        <p:grpSp>
          <p:nvGrpSpPr>
            <p:cNvPr id="108" name="组合 107"/>
            <p:cNvGrpSpPr/>
            <p:nvPr/>
          </p:nvGrpSpPr>
          <p:grpSpPr>
            <a:xfrm>
              <a:off x="9012290" y="2139301"/>
              <a:ext cx="2223842" cy="973340"/>
              <a:chOff x="7068136" y="1635409"/>
              <a:chExt cx="1822906" cy="1222896"/>
            </a:xfrm>
          </p:grpSpPr>
          <p:sp>
            <p:nvSpPr>
              <p:cNvPr id="109" name="矩形 108"/>
              <p:cNvSpPr/>
              <p:nvPr/>
            </p:nvSpPr>
            <p:spPr>
              <a:xfrm>
                <a:off x="7068136" y="1635409"/>
                <a:ext cx="1733953" cy="1222896"/>
              </a:xfrm>
              <a:prstGeom prst="rect">
                <a:avLst/>
              </a:prstGeom>
              <a:noFill/>
              <a:ln w="28575" cmpd="sng">
                <a:solidFill>
                  <a:srgbClr val="9B877A"/>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panose="020B0500000000000000" charset="-122"/>
                  <a:ea typeface="思源黑体 CN" panose="020B0500000000000000" charset="-122"/>
                </a:endParaRPr>
              </a:p>
            </p:txBody>
          </p:sp>
          <p:sp>
            <p:nvSpPr>
              <p:cNvPr id="110" name="文本框 109"/>
              <p:cNvSpPr txBox="1"/>
              <p:nvPr/>
            </p:nvSpPr>
            <p:spPr>
              <a:xfrm>
                <a:off x="7804589" y="1679292"/>
                <a:ext cx="1086453" cy="403359"/>
              </a:xfrm>
              <a:prstGeom prst="rect">
                <a:avLst/>
              </a:prstGeom>
              <a:noFill/>
            </p:spPr>
            <p:txBody>
              <a:bodyPr wrap="square" rtlCol="0">
                <a:spAutoFit/>
              </a:bodyPr>
              <a:lstStyle/>
              <a:p>
                <a:pPr algn="ctr"/>
                <a:r>
                  <a:rPr lang="en-US" altLang="zh-CN" sz="1600" dirty="0">
                    <a:latin typeface="方正小标宋简体" panose="03000509000000000000" pitchFamily="65" charset="-122"/>
                    <a:ea typeface="方正小标宋简体" panose="03000509000000000000" pitchFamily="65" charset="-122"/>
                    <a:cs typeface="Times New Roman" panose="02020603050405020304" pitchFamily="18" charset="0"/>
                  </a:rPr>
                  <a:t>Flask</a:t>
                </a:r>
                <a:r>
                  <a:rPr lang="zh-CN" altLang="en-US" sz="1600" dirty="0">
                    <a:latin typeface="方正小标宋简体" panose="03000509000000000000" pitchFamily="65" charset="-122"/>
                    <a:ea typeface="方正小标宋简体" panose="03000509000000000000" pitchFamily="65" charset="-122"/>
                    <a:cs typeface="Times New Roman" panose="02020603050405020304" pitchFamily="18" charset="0"/>
                  </a:rPr>
                  <a:t>服务</a:t>
                </a:r>
                <a:endParaRPr lang="zh-CN" altLang="en-US" sz="1600" dirty="0">
                  <a:latin typeface="方正小标宋简体" panose="03000509000000000000" pitchFamily="65" charset="-122"/>
                  <a:ea typeface="方正小标宋简体" panose="03000509000000000000" pitchFamily="65" charset="-122"/>
                  <a:cs typeface="Times New Roman" panose="02020603050405020304" pitchFamily="18" charset="0"/>
                </a:endParaRPr>
              </a:p>
            </p:txBody>
          </p:sp>
        </p:grpSp>
      </p:grpSp>
      <p:cxnSp>
        <p:nvCxnSpPr>
          <p:cNvPr id="111" name="直接连接符 110"/>
          <p:cNvCxnSpPr>
            <a:stCxn id="58" idx="3"/>
            <a:endCxn id="109" idx="1"/>
          </p:cNvCxnSpPr>
          <p:nvPr/>
        </p:nvCxnSpPr>
        <p:spPr>
          <a:xfrm>
            <a:off x="7052781" y="4392130"/>
            <a:ext cx="1942493" cy="17243"/>
          </a:xfrm>
          <a:prstGeom prst="line">
            <a:avLst/>
          </a:prstGeom>
          <a:ln w="12700">
            <a:solidFill>
              <a:srgbClr val="A79282"/>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77" idx="2"/>
            <a:endCxn id="109" idx="0"/>
          </p:cNvCxnSpPr>
          <p:nvPr/>
        </p:nvCxnSpPr>
        <p:spPr>
          <a:xfrm>
            <a:off x="10050497" y="3429000"/>
            <a:ext cx="2439" cy="493703"/>
          </a:xfrm>
          <a:prstGeom prst="line">
            <a:avLst/>
          </a:prstGeom>
          <a:ln w="12700">
            <a:solidFill>
              <a:srgbClr val="A79282"/>
            </a:solidFill>
          </a:ln>
        </p:spPr>
        <p:style>
          <a:lnRef idx="1">
            <a:schemeClr val="accent1"/>
          </a:lnRef>
          <a:fillRef idx="0">
            <a:schemeClr val="accent1"/>
          </a:fillRef>
          <a:effectRef idx="0">
            <a:schemeClr val="accent1"/>
          </a:effectRef>
          <a:fontRef idx="minor">
            <a:schemeClr val="tx1"/>
          </a:fontRef>
        </p:style>
      </p:cxnSp>
      <p:pic>
        <p:nvPicPr>
          <p:cNvPr id="1026" name="Picture 2" descr="NGINX | High Performance Load Balancer, Web Server, &amp;amp; Reverse Proxy"/>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055229" y="5904667"/>
            <a:ext cx="859148" cy="288433"/>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组合 14"/>
          <p:cNvGrpSpPr/>
          <p:nvPr/>
        </p:nvGrpSpPr>
        <p:grpSpPr>
          <a:xfrm>
            <a:off x="8811554" y="5560311"/>
            <a:ext cx="2644968" cy="910999"/>
            <a:chOff x="8928082" y="4380249"/>
            <a:chExt cx="2644968" cy="910999"/>
          </a:xfrm>
        </p:grpSpPr>
        <p:sp>
          <p:nvSpPr>
            <p:cNvPr id="97" name="矩形 96"/>
            <p:cNvSpPr/>
            <p:nvPr/>
          </p:nvSpPr>
          <p:spPr>
            <a:xfrm>
              <a:off x="8928082" y="4380249"/>
              <a:ext cx="2372187" cy="910999"/>
            </a:xfrm>
            <a:prstGeom prst="rect">
              <a:avLst/>
            </a:prstGeom>
            <a:noFill/>
            <a:ln w="28575" cmpd="sng">
              <a:solidFill>
                <a:srgbClr val="9B877A"/>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panose="020B0500000000000000" charset="-122"/>
                <a:ea typeface="思源黑体 CN" panose="020B0500000000000000" charset="-122"/>
              </a:endParaRPr>
            </a:p>
          </p:txBody>
        </p:sp>
        <p:sp>
          <p:nvSpPr>
            <p:cNvPr id="98" name="文本框 97"/>
            <p:cNvSpPr txBox="1"/>
            <p:nvPr/>
          </p:nvSpPr>
          <p:spPr>
            <a:xfrm>
              <a:off x="9918621" y="4502078"/>
              <a:ext cx="1654429" cy="309395"/>
            </a:xfrm>
            <a:prstGeom prst="rect">
              <a:avLst/>
            </a:prstGeom>
            <a:noFill/>
          </p:spPr>
          <p:txBody>
            <a:bodyPr wrap="square" rtlCol="0">
              <a:spAutoFit/>
            </a:bodyPr>
            <a:lstStyle/>
            <a:p>
              <a:pPr algn="ctr"/>
              <a:r>
                <a:rPr lang="zh-CN" altLang="en-US" sz="1600" dirty="0">
                  <a:latin typeface="方正小标宋简体" panose="03000509000000000000" pitchFamily="65" charset="-122"/>
                  <a:ea typeface="方正小标宋简体" panose="03000509000000000000" pitchFamily="65" charset="-122"/>
                  <a:cs typeface="Times New Roman" panose="02020603050405020304" pitchFamily="18" charset="0"/>
                </a:rPr>
                <a:t>前端测试</a:t>
              </a:r>
              <a:endParaRPr lang="zh-CN" altLang="en-US" sz="1600" dirty="0">
                <a:latin typeface="方正小标宋简体" panose="03000509000000000000" pitchFamily="65" charset="-122"/>
                <a:ea typeface="方正小标宋简体" panose="03000509000000000000" pitchFamily="65" charset="-122"/>
                <a:cs typeface="Times New Roman" panose="02020603050405020304" pitchFamily="18" charset="0"/>
              </a:endParaRPr>
            </a:p>
          </p:txBody>
        </p:sp>
        <p:grpSp>
          <p:nvGrpSpPr>
            <p:cNvPr id="9" name="组合 8"/>
            <p:cNvGrpSpPr/>
            <p:nvPr/>
          </p:nvGrpSpPr>
          <p:grpSpPr>
            <a:xfrm>
              <a:off x="9467064" y="4832306"/>
              <a:ext cx="1833205" cy="412191"/>
              <a:chOff x="9659923" y="4883201"/>
              <a:chExt cx="1833205" cy="412191"/>
            </a:xfrm>
          </p:grpSpPr>
          <p:pic>
            <p:nvPicPr>
              <p:cNvPr id="1028" name="Picture 4" descr="Nightwatch.js | Node.js powered End-to-End testing framework"/>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flipH="1">
                <a:off x="9659923" y="4883201"/>
                <a:ext cx="412191" cy="412191"/>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9999449" y="4921783"/>
                <a:ext cx="1493679" cy="369332"/>
              </a:xfrm>
              <a:prstGeom prst="rect">
                <a:avLst/>
              </a:prstGeom>
              <a:noFill/>
            </p:spPr>
            <p:txBody>
              <a:bodyPr wrap="none" rtlCol="0">
                <a:spAutoFit/>
              </a:bodyPr>
              <a:lstStyle/>
              <a:p>
                <a:r>
                  <a:rPr lang="en-US" altLang="zh-CN" dirty="0">
                    <a:solidFill>
                      <a:schemeClr val="accent6">
                        <a:lumMod val="75000"/>
                      </a:schemeClr>
                    </a:solidFill>
                    <a:latin typeface="Times New Roman" panose="02020603050405020304" pitchFamily="18" charset="0"/>
                    <a:cs typeface="Times New Roman" panose="02020603050405020304" pitchFamily="18" charset="0"/>
                  </a:rPr>
                  <a:t>Nightwatch</a:t>
                </a:r>
                <a:r>
                  <a:rPr lang="en-US" altLang="zh-CN" dirty="0">
                    <a:latin typeface="Times New Roman" panose="02020603050405020304" pitchFamily="18" charset="0"/>
                    <a:cs typeface="Times New Roman" panose="02020603050405020304" pitchFamily="18" charset="0"/>
                  </a:rPr>
                  <a:t>.</a:t>
                </a:r>
                <a:r>
                  <a:rPr lang="en-US" altLang="zh-CN" dirty="0">
                    <a:solidFill>
                      <a:schemeClr val="accent6">
                        <a:lumMod val="50000"/>
                      </a:schemeClr>
                    </a:solidFill>
                    <a:latin typeface="Times New Roman" panose="02020603050405020304" pitchFamily="18" charset="0"/>
                    <a:cs typeface="Times New Roman" panose="02020603050405020304" pitchFamily="18" charset="0"/>
                  </a:rPr>
                  <a:t>js</a:t>
                </a:r>
                <a:endParaRPr lang="zh-CN" altLang="en-US" dirty="0">
                  <a:solidFill>
                    <a:schemeClr val="accent6">
                      <a:lumMod val="50000"/>
                    </a:schemeClr>
                  </a:solidFill>
                  <a:latin typeface="Times New Roman" panose="02020603050405020304" pitchFamily="18" charset="0"/>
                  <a:cs typeface="Times New Roman" panose="02020603050405020304" pitchFamily="18" charset="0"/>
                </a:endParaRPr>
              </a:p>
            </p:txBody>
          </p:sp>
        </p:grpSp>
        <p:grpSp>
          <p:nvGrpSpPr>
            <p:cNvPr id="12" name="组合 11"/>
            <p:cNvGrpSpPr/>
            <p:nvPr/>
          </p:nvGrpSpPr>
          <p:grpSpPr>
            <a:xfrm>
              <a:off x="9053854" y="4434033"/>
              <a:ext cx="975101" cy="458684"/>
              <a:chOff x="9053854" y="4434033"/>
              <a:chExt cx="975101" cy="458684"/>
            </a:xfrm>
          </p:grpSpPr>
          <p:pic>
            <p:nvPicPr>
              <p:cNvPr id="1030" name="Picture 6"/>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9053854" y="4434033"/>
                <a:ext cx="415874" cy="458684"/>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p:cNvSpPr txBox="1"/>
              <p:nvPr/>
            </p:nvSpPr>
            <p:spPr>
              <a:xfrm>
                <a:off x="9459568" y="4459049"/>
                <a:ext cx="569387" cy="369332"/>
              </a:xfrm>
              <a:prstGeom prst="rect">
                <a:avLst/>
              </a:prstGeom>
              <a:noFill/>
            </p:spPr>
            <p:txBody>
              <a:bodyPr wrap="none" rtlCol="0">
                <a:spAutoFit/>
              </a:bodyPr>
              <a:lstStyle/>
              <a:p>
                <a:r>
                  <a:rPr lang="en-US" altLang="zh-CN" b="1" dirty="0">
                    <a:solidFill>
                      <a:srgbClr val="C63D14"/>
                    </a:solidFill>
                    <a:latin typeface="Times New Roman" panose="02020603050405020304" pitchFamily="18" charset="0"/>
                    <a:cs typeface="Times New Roman" panose="02020603050405020304" pitchFamily="18" charset="0"/>
                  </a:rPr>
                  <a:t>Jest</a:t>
                </a:r>
                <a:endParaRPr lang="zh-CN" altLang="en-US" b="1" dirty="0">
                  <a:solidFill>
                    <a:srgbClr val="C63D14"/>
                  </a:solidFill>
                  <a:latin typeface="Times New Roman" panose="02020603050405020304" pitchFamily="18" charset="0"/>
                  <a:cs typeface="Times New Roman" panose="02020603050405020304" pitchFamily="18" charset="0"/>
                </a:endParaRPr>
              </a:p>
            </p:txBody>
          </p:sp>
        </p:grpSp>
      </p:grpSp>
      <p:grpSp>
        <p:nvGrpSpPr>
          <p:cNvPr id="17" name="组合 16"/>
          <p:cNvGrpSpPr/>
          <p:nvPr/>
        </p:nvGrpSpPr>
        <p:grpSpPr>
          <a:xfrm>
            <a:off x="8423591" y="2625474"/>
            <a:ext cx="721672" cy="734627"/>
            <a:chOff x="7686048" y="5674419"/>
            <a:chExt cx="721672" cy="734627"/>
          </a:xfrm>
        </p:grpSpPr>
        <p:pic>
          <p:nvPicPr>
            <p:cNvPr id="1032" name="Picture 8" descr="GitLab Learn"/>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750599" y="5674419"/>
              <a:ext cx="592570" cy="565350"/>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15"/>
            <p:cNvSpPr txBox="1"/>
            <p:nvPr/>
          </p:nvSpPr>
          <p:spPr>
            <a:xfrm>
              <a:off x="7686048" y="6070492"/>
              <a:ext cx="721672" cy="338554"/>
            </a:xfrm>
            <a:prstGeom prst="rect">
              <a:avLst/>
            </a:prstGeom>
            <a:noFill/>
          </p:spPr>
          <p:txBody>
            <a:bodyPr wrap="none" rtlCol="0">
              <a:spAutoFit/>
            </a:bodyPr>
            <a:lstStyle/>
            <a:p>
              <a:r>
                <a:rPr lang="en-US" altLang="zh-CN" sz="1600" dirty="0"/>
                <a:t>GitLab</a:t>
              </a:r>
              <a:endParaRPr lang="zh-CN" altLang="en-US" sz="1600" dirty="0"/>
            </a:p>
          </p:txBody>
        </p:sp>
      </p:grpSp>
      <p:grpSp>
        <p:nvGrpSpPr>
          <p:cNvPr id="18" name="组合 17"/>
          <p:cNvGrpSpPr/>
          <p:nvPr/>
        </p:nvGrpSpPr>
        <p:grpSpPr>
          <a:xfrm>
            <a:off x="9151059" y="2637181"/>
            <a:ext cx="910827" cy="705727"/>
            <a:chOff x="9081463" y="1423219"/>
            <a:chExt cx="910827" cy="705727"/>
          </a:xfrm>
        </p:grpSpPr>
        <p:pic>
          <p:nvPicPr>
            <p:cNvPr id="1036" name="Picture 12" descr="Exploring the RealityServer JSON-RPC API | migenius - A PTC Business"/>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9249693" y="1423219"/>
              <a:ext cx="543885" cy="543885"/>
            </a:xfrm>
            <a:prstGeom prst="rect">
              <a:avLst/>
            </a:prstGeom>
            <a:noFill/>
            <a:extLst>
              <a:ext uri="{909E8E84-426E-40DD-AFC4-6F175D3DCCD1}">
                <a14:hiddenFill xmlns:a14="http://schemas.microsoft.com/office/drawing/2010/main">
                  <a:solidFill>
                    <a:srgbClr val="FFFFFF"/>
                  </a:solidFill>
                </a14:hiddenFill>
              </a:ext>
            </a:extLst>
          </p:spPr>
        </p:pic>
        <p:sp>
          <p:nvSpPr>
            <p:cNvPr id="118" name="文本框 117"/>
            <p:cNvSpPr txBox="1"/>
            <p:nvPr/>
          </p:nvSpPr>
          <p:spPr>
            <a:xfrm>
              <a:off x="9081463" y="1790392"/>
              <a:ext cx="910827" cy="338554"/>
            </a:xfrm>
            <a:prstGeom prst="rect">
              <a:avLst/>
            </a:prstGeom>
            <a:noFill/>
          </p:spPr>
          <p:txBody>
            <a:bodyPr wrap="none" rtlCol="0">
              <a:spAutoFit/>
            </a:bodyPr>
            <a:lstStyle/>
            <a:p>
              <a:r>
                <a:rPr lang="en-US" altLang="zh-CN" sz="1600" dirty="0"/>
                <a:t>Postman</a:t>
              </a:r>
              <a:endParaRPr lang="zh-CN" altLang="en-US" sz="1600" dirty="0"/>
            </a:p>
          </p:txBody>
        </p:sp>
      </p:grpSp>
      <p:sp>
        <p:nvSpPr>
          <p:cNvPr id="120" name="文本框 119"/>
          <p:cNvSpPr txBox="1"/>
          <p:nvPr/>
        </p:nvSpPr>
        <p:spPr>
          <a:xfrm>
            <a:off x="7237040" y="4089185"/>
            <a:ext cx="1317689" cy="307777"/>
          </a:xfrm>
          <a:prstGeom prst="rect">
            <a:avLst/>
          </a:prstGeom>
          <a:noFill/>
        </p:spPr>
        <p:txBody>
          <a:bodyPr wrap="square" rtlCol="0">
            <a:spAutoFit/>
          </a:bodyPr>
          <a:lstStyle/>
          <a:p>
            <a:pPr algn="ctr"/>
            <a:r>
              <a:rPr lang="zh-CN" altLang="en-US" sz="1400" dirty="0">
                <a:latin typeface="方正小标宋简体" panose="03000509000000000000" pitchFamily="65" charset="-122"/>
                <a:ea typeface="方正小标宋简体" panose="03000509000000000000" pitchFamily="65" charset="-122"/>
              </a:rPr>
              <a:t>服务调用</a:t>
            </a:r>
            <a:endParaRPr lang="en-US" altLang="zh-CN" sz="1400" dirty="0">
              <a:latin typeface="方正小标宋简体" panose="03000509000000000000" pitchFamily="65" charset="-122"/>
              <a:ea typeface="方正小标宋简体" panose="03000509000000000000" pitchFamily="65" charset="-122"/>
            </a:endParaRPr>
          </a:p>
        </p:txBody>
      </p:sp>
      <p:sp>
        <p:nvSpPr>
          <p:cNvPr id="121" name="文本框 120"/>
          <p:cNvSpPr txBox="1"/>
          <p:nvPr/>
        </p:nvSpPr>
        <p:spPr>
          <a:xfrm>
            <a:off x="7222227" y="5708033"/>
            <a:ext cx="1317689" cy="307777"/>
          </a:xfrm>
          <a:prstGeom prst="rect">
            <a:avLst/>
          </a:prstGeom>
          <a:noFill/>
        </p:spPr>
        <p:txBody>
          <a:bodyPr wrap="square" rtlCol="0">
            <a:spAutoFit/>
          </a:bodyPr>
          <a:lstStyle/>
          <a:p>
            <a:pPr algn="ctr"/>
            <a:r>
              <a:rPr lang="zh-CN" altLang="en-US" sz="1400" dirty="0">
                <a:latin typeface="方正小标宋简体" panose="03000509000000000000" pitchFamily="65" charset="-122"/>
                <a:ea typeface="方正小标宋简体" panose="03000509000000000000" pitchFamily="65" charset="-122"/>
              </a:rPr>
              <a:t>前端测试</a:t>
            </a:r>
            <a:endParaRPr lang="en-US" altLang="zh-CN" sz="1400" dirty="0">
              <a:latin typeface="方正小标宋简体" panose="03000509000000000000" pitchFamily="65" charset="-122"/>
              <a:ea typeface="方正小标宋简体" panose="03000509000000000000" pitchFamily="65" charset="-122"/>
            </a:endParaRPr>
          </a:p>
        </p:txBody>
      </p:sp>
      <p:pic>
        <p:nvPicPr>
          <p:cNvPr id="92" name="图片 91"/>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9409954" y="-40876"/>
            <a:ext cx="2529975" cy="804992"/>
          </a:xfrm>
          <a:prstGeom prst="rect">
            <a:avLst/>
          </a:prstGeom>
        </p:spPr>
      </p:pic>
      <p:sp>
        <p:nvSpPr>
          <p:cNvPr id="102" name="文本框 101"/>
          <p:cNvSpPr txBox="1"/>
          <p:nvPr/>
        </p:nvSpPr>
        <p:spPr>
          <a:xfrm>
            <a:off x="959653" y="870397"/>
            <a:ext cx="3499565" cy="1406091"/>
          </a:xfrm>
          <a:prstGeom prst="rect">
            <a:avLst/>
          </a:prstGeom>
          <a:noFill/>
        </p:spPr>
        <p:txBody>
          <a:bodyPr wrap="square">
            <a:spAutoFit/>
          </a:bodyPr>
          <a:lstStyle/>
          <a:p>
            <a:pPr marL="285750" indent="-285750">
              <a:lnSpc>
                <a:spcPct val="120000"/>
              </a:lnSpc>
              <a:buFont typeface="Arial" panose="020B0604020202020204" pitchFamily="34" charset="0"/>
              <a:buChar char="•"/>
            </a:pPr>
            <a:r>
              <a:rPr kumimoji="1" lang="zh-CN" altLang="en-US" sz="1800" b="1" dirty="0">
                <a:latin typeface="Songti SC" panose="02010600040101010101" pitchFamily="2" charset="-122"/>
                <a:ea typeface="Songti SC" panose="02010600040101010101" pitchFamily="2" charset="-122"/>
              </a:rPr>
              <a:t>项目工作情况</a:t>
            </a:r>
            <a:endParaRPr kumimoji="1" lang="en-US" altLang="zh-CN" b="1" dirty="0">
              <a:latin typeface="Songti SC" panose="02010600040101010101" pitchFamily="2" charset="-122"/>
              <a:ea typeface="Songti SC" panose="02010600040101010101" pitchFamily="2" charset="-122"/>
            </a:endParaRPr>
          </a:p>
          <a:p>
            <a:pPr marL="742950" lvl="1" indent="-285750">
              <a:lnSpc>
                <a:spcPct val="120000"/>
              </a:lnSpc>
              <a:buFont typeface="Arial" panose="020B0604020202020204" pitchFamily="34" charset="0"/>
              <a:buChar char="•"/>
            </a:pPr>
            <a:r>
              <a:rPr kumimoji="1" lang="zh-CN" altLang="en-US" b="1" dirty="0">
                <a:latin typeface="Songti SC" panose="02010600040101010101" pitchFamily="2" charset="-122"/>
                <a:ea typeface="Songti SC" panose="02010600040101010101" pitchFamily="2" charset="-122"/>
              </a:rPr>
              <a:t>前端代码：合计 </a:t>
            </a:r>
            <a:r>
              <a:rPr kumimoji="1" lang="en-US" altLang="zh-CN" b="1" dirty="0">
                <a:solidFill>
                  <a:srgbClr val="FF0000"/>
                </a:solidFill>
                <a:latin typeface="Songti SC" panose="02010600040101010101" pitchFamily="2" charset="-122"/>
                <a:ea typeface="Songti SC" panose="02010600040101010101" pitchFamily="2" charset="-122"/>
              </a:rPr>
              <a:t>28,337</a:t>
            </a:r>
            <a:r>
              <a:rPr kumimoji="1" lang="zh-CN" altLang="en-US" b="1" dirty="0">
                <a:latin typeface="Songti SC" panose="02010600040101010101" pitchFamily="2" charset="-122"/>
                <a:ea typeface="Songti SC" panose="02010600040101010101" pitchFamily="2" charset="-122"/>
              </a:rPr>
              <a:t> 行</a:t>
            </a:r>
            <a:endParaRPr kumimoji="1" lang="en-US" altLang="zh-CN" b="1" dirty="0">
              <a:latin typeface="Songti SC" panose="02010600040101010101" pitchFamily="2" charset="-122"/>
              <a:ea typeface="Songti SC" panose="02010600040101010101" pitchFamily="2" charset="-122"/>
            </a:endParaRPr>
          </a:p>
          <a:p>
            <a:pPr marL="742950" lvl="1" indent="-285750">
              <a:lnSpc>
                <a:spcPct val="120000"/>
              </a:lnSpc>
              <a:buFont typeface="Arial" panose="020B0604020202020204" pitchFamily="34" charset="0"/>
              <a:buChar char="•"/>
            </a:pPr>
            <a:r>
              <a:rPr kumimoji="1" lang="zh-CN" altLang="en-US" sz="1800" b="1" dirty="0">
                <a:latin typeface="Songti SC" panose="02010600040101010101" pitchFamily="2" charset="-122"/>
                <a:ea typeface="Songti SC" panose="02010600040101010101" pitchFamily="2" charset="-122"/>
              </a:rPr>
              <a:t>后端代码：合计 </a:t>
            </a:r>
            <a:r>
              <a:rPr kumimoji="1" lang="en-US" altLang="zh-CN" sz="1800" b="1" dirty="0">
                <a:solidFill>
                  <a:srgbClr val="FF0000"/>
                </a:solidFill>
                <a:latin typeface="Songti SC" panose="02010600040101010101" pitchFamily="2" charset="-122"/>
                <a:ea typeface="Songti SC" panose="02010600040101010101" pitchFamily="2" charset="-122"/>
              </a:rPr>
              <a:t>20,307 </a:t>
            </a:r>
            <a:r>
              <a:rPr kumimoji="1" lang="zh-CN" altLang="en-US" sz="1800" b="1" dirty="0">
                <a:latin typeface="Songti SC" panose="02010600040101010101" pitchFamily="2" charset="-122"/>
                <a:ea typeface="Songti SC" panose="02010600040101010101" pitchFamily="2" charset="-122"/>
              </a:rPr>
              <a:t>行</a:t>
            </a:r>
            <a:endParaRPr kumimoji="1" lang="en-US" altLang="zh-CN" sz="1800" b="1" dirty="0">
              <a:latin typeface="Songti SC" panose="02010600040101010101" pitchFamily="2" charset="-122"/>
              <a:ea typeface="Songti SC" panose="02010600040101010101" pitchFamily="2" charset="-122"/>
            </a:endParaRPr>
          </a:p>
          <a:p>
            <a:pPr marL="742950" lvl="1" indent="-285750">
              <a:lnSpc>
                <a:spcPct val="120000"/>
              </a:lnSpc>
              <a:buFont typeface="Arial" panose="020B0604020202020204" pitchFamily="34" charset="0"/>
              <a:buChar char="•"/>
            </a:pPr>
            <a:r>
              <a:rPr kumimoji="1" lang="en-US" altLang="zh-CN" b="1" dirty="0">
                <a:latin typeface="Songti SC" panose="02010600040101010101" pitchFamily="2" charset="-122"/>
                <a:ea typeface="Songti SC" panose="02010600040101010101" pitchFamily="2" charset="-122"/>
              </a:rPr>
              <a:t>6</a:t>
            </a:r>
            <a:r>
              <a:rPr kumimoji="1" lang="zh-CN" altLang="en-US" b="1" dirty="0">
                <a:latin typeface="Songti SC" panose="02010600040101010101" pitchFamily="2" charset="-122"/>
                <a:ea typeface="Songti SC" panose="02010600040101010101" pitchFamily="2" charset="-122"/>
              </a:rPr>
              <a:t> 份系统文档共</a:t>
            </a:r>
            <a:r>
              <a:rPr kumimoji="1" lang="en-US" altLang="zh-CN" b="1" dirty="0">
                <a:solidFill>
                  <a:srgbClr val="FF0000"/>
                </a:solidFill>
                <a:latin typeface="Songti SC" panose="02010600040101010101" pitchFamily="2" charset="-122"/>
                <a:ea typeface="Songti SC" panose="02010600040101010101" pitchFamily="2" charset="-122"/>
              </a:rPr>
              <a:t>123</a:t>
            </a:r>
            <a:r>
              <a:rPr kumimoji="1" lang="zh-CN" altLang="en-US" b="1" dirty="0">
                <a:latin typeface="Songti SC" panose="02010600040101010101" pitchFamily="2" charset="-122"/>
                <a:ea typeface="Songti SC" panose="02010600040101010101" pitchFamily="2" charset="-122"/>
              </a:rPr>
              <a:t>页</a:t>
            </a:r>
            <a:endParaRPr kumimoji="1" lang="en-US" altLang="zh-CN" b="1" dirty="0">
              <a:latin typeface="Songti SC" panose="02010600040101010101" pitchFamily="2" charset="-122"/>
              <a:ea typeface="Songti SC" panose="02010600040101010101" pitchFamily="2" charset="-122"/>
            </a:endParaRPr>
          </a:p>
        </p:txBody>
      </p:sp>
      <p:sp>
        <p:nvSpPr>
          <p:cNvPr id="113" name="文本框 112"/>
          <p:cNvSpPr txBox="1"/>
          <p:nvPr/>
        </p:nvSpPr>
        <p:spPr>
          <a:xfrm>
            <a:off x="4755640" y="872487"/>
            <a:ext cx="3499565" cy="1406091"/>
          </a:xfrm>
          <a:prstGeom prst="rect">
            <a:avLst/>
          </a:prstGeom>
          <a:noFill/>
        </p:spPr>
        <p:txBody>
          <a:bodyPr wrap="square">
            <a:spAutoFit/>
          </a:bodyPr>
          <a:lstStyle/>
          <a:p>
            <a:pPr marL="285750" indent="-285750">
              <a:lnSpc>
                <a:spcPct val="120000"/>
              </a:lnSpc>
              <a:buFont typeface="Arial" panose="020B0604020202020204" pitchFamily="34" charset="0"/>
              <a:buChar char="•"/>
            </a:pPr>
            <a:r>
              <a:rPr kumimoji="1" lang="zh-CN" altLang="en-US" sz="1800" b="1" dirty="0">
                <a:latin typeface="Songti SC" panose="02010600040101010101" pitchFamily="2" charset="-122"/>
                <a:ea typeface="Songti SC" panose="02010600040101010101" pitchFamily="2" charset="-122"/>
              </a:rPr>
              <a:t>高性能设计</a:t>
            </a:r>
            <a:endParaRPr kumimoji="1" lang="en-US" altLang="zh-CN" sz="1800" b="1" dirty="0">
              <a:latin typeface="Songti SC" panose="02010600040101010101" pitchFamily="2" charset="-122"/>
              <a:ea typeface="Songti SC" panose="02010600040101010101" pitchFamily="2" charset="-122"/>
            </a:endParaRPr>
          </a:p>
          <a:p>
            <a:pPr marL="742950" lvl="1" indent="-285750">
              <a:lnSpc>
                <a:spcPct val="120000"/>
              </a:lnSpc>
              <a:buFont typeface="Arial" panose="020B0604020202020204" pitchFamily="34" charset="0"/>
              <a:buChar char="•"/>
            </a:pPr>
            <a:r>
              <a:rPr kumimoji="1" lang="zh-CN" altLang="en-US" sz="1800" b="1" dirty="0">
                <a:latin typeface="Songti SC" panose="02010600040101010101" pitchFamily="2" charset="-122"/>
                <a:ea typeface="Songti SC" panose="02010600040101010101" pitchFamily="2" charset="-122"/>
              </a:rPr>
              <a:t>创建索引</a:t>
            </a:r>
            <a:endParaRPr kumimoji="1" lang="en-US" altLang="zh-CN" sz="1800" b="1" dirty="0">
              <a:latin typeface="Songti SC" panose="02010600040101010101" pitchFamily="2" charset="-122"/>
              <a:ea typeface="Songti SC" panose="02010600040101010101" pitchFamily="2" charset="-122"/>
            </a:endParaRPr>
          </a:p>
          <a:p>
            <a:pPr marL="742950" lvl="1" indent="-285750">
              <a:lnSpc>
                <a:spcPct val="120000"/>
              </a:lnSpc>
              <a:buFont typeface="Arial" panose="020B0604020202020204" pitchFamily="34" charset="0"/>
              <a:buChar char="•"/>
            </a:pPr>
            <a:r>
              <a:rPr kumimoji="1" lang="zh-CN" altLang="en-US" sz="1800" b="1" dirty="0">
                <a:latin typeface="Songti SC" panose="02010600040101010101" pitchFamily="2" charset="-122"/>
                <a:ea typeface="Songti SC" panose="02010600040101010101" pitchFamily="2" charset="-122"/>
              </a:rPr>
              <a:t>使用缓存</a:t>
            </a:r>
            <a:endParaRPr kumimoji="1" lang="en-US" altLang="zh-CN" sz="1800" b="1" dirty="0">
              <a:latin typeface="Songti SC" panose="02010600040101010101" pitchFamily="2" charset="-122"/>
              <a:ea typeface="Songti SC" panose="02010600040101010101" pitchFamily="2" charset="-122"/>
            </a:endParaRPr>
          </a:p>
          <a:p>
            <a:pPr marL="742950" lvl="1" indent="-285750">
              <a:lnSpc>
                <a:spcPct val="120000"/>
              </a:lnSpc>
              <a:buFont typeface="Arial" panose="020B0604020202020204" pitchFamily="34" charset="0"/>
              <a:buChar char="•"/>
            </a:pPr>
            <a:r>
              <a:rPr kumimoji="1" lang="zh-CN" altLang="en-US" sz="1800" b="1" dirty="0">
                <a:latin typeface="Songti SC" panose="02010600040101010101" pitchFamily="2" charset="-122"/>
                <a:ea typeface="Songti SC" panose="02010600040101010101" pitchFamily="2" charset="-122"/>
              </a:rPr>
              <a:t>懒加载</a:t>
            </a:r>
            <a:endParaRPr kumimoji="1" lang="en-US" altLang="zh-CN" b="1" dirty="0">
              <a:latin typeface="Songti SC" panose="02010600040101010101" pitchFamily="2" charset="-122"/>
              <a:ea typeface="Songti SC" panose="02010600040101010101" pitchFamily="2" charset="-122"/>
            </a:endParaRPr>
          </a:p>
        </p:txBody>
      </p:sp>
      <p:sp>
        <p:nvSpPr>
          <p:cNvPr id="114" name="文本框 113"/>
          <p:cNvSpPr txBox="1"/>
          <p:nvPr/>
        </p:nvSpPr>
        <p:spPr>
          <a:xfrm>
            <a:off x="7956957" y="869777"/>
            <a:ext cx="3499565" cy="1406091"/>
          </a:xfrm>
          <a:prstGeom prst="rect">
            <a:avLst/>
          </a:prstGeom>
          <a:noFill/>
        </p:spPr>
        <p:txBody>
          <a:bodyPr wrap="square">
            <a:spAutoFit/>
          </a:bodyPr>
          <a:lstStyle/>
          <a:p>
            <a:pPr marL="285750" indent="-285750">
              <a:lnSpc>
                <a:spcPct val="120000"/>
              </a:lnSpc>
              <a:buFont typeface="Arial" panose="020B0604020202020204" pitchFamily="34" charset="0"/>
              <a:buChar char="•"/>
            </a:pPr>
            <a:r>
              <a:rPr kumimoji="1" lang="zh-CN" altLang="en-US" b="1" dirty="0">
                <a:latin typeface="Songti SC" panose="02010600040101010101" pitchFamily="2" charset="-122"/>
                <a:ea typeface="Songti SC" panose="02010600040101010101" pitchFamily="2" charset="-122"/>
              </a:rPr>
              <a:t>开发过程</a:t>
            </a:r>
            <a:endParaRPr kumimoji="1" lang="en-US" altLang="zh-CN" b="1" dirty="0">
              <a:latin typeface="Songti SC" panose="02010600040101010101" pitchFamily="2" charset="-122"/>
              <a:ea typeface="Songti SC" panose="02010600040101010101" pitchFamily="2" charset="-122"/>
            </a:endParaRPr>
          </a:p>
          <a:p>
            <a:pPr marL="742950" lvl="1" indent="-285750">
              <a:lnSpc>
                <a:spcPct val="120000"/>
              </a:lnSpc>
              <a:buFont typeface="Arial" panose="020B0604020202020204" pitchFamily="34" charset="0"/>
              <a:buChar char="•"/>
            </a:pPr>
            <a:r>
              <a:rPr kumimoji="1" lang="zh-CN" altLang="en-US" b="1" dirty="0">
                <a:latin typeface="Songti SC" panose="02010600040101010101" pitchFamily="2" charset="-122"/>
                <a:ea typeface="Songti SC" panose="02010600040101010101" pitchFamily="2" charset="-122"/>
              </a:rPr>
              <a:t>共计 </a:t>
            </a:r>
            <a:r>
              <a:rPr kumimoji="1" lang="en-US" altLang="zh-CN" b="1" dirty="0">
                <a:solidFill>
                  <a:srgbClr val="FF0000"/>
                </a:solidFill>
                <a:latin typeface="Songti SC" panose="02010600040101010101" pitchFamily="2" charset="-122"/>
                <a:ea typeface="Songti SC" panose="02010600040101010101" pitchFamily="2" charset="-122"/>
              </a:rPr>
              <a:t>686</a:t>
            </a:r>
            <a:r>
              <a:rPr kumimoji="1" lang="zh-CN" altLang="en-US" b="1" dirty="0">
                <a:latin typeface="Songti SC" panose="02010600040101010101" pitchFamily="2" charset="-122"/>
                <a:ea typeface="Songti SC" panose="02010600040101010101" pitchFamily="2" charset="-122"/>
              </a:rPr>
              <a:t> 个测试用例</a:t>
            </a:r>
            <a:endParaRPr kumimoji="1" lang="en-US" altLang="zh-CN" b="1" dirty="0">
              <a:latin typeface="Songti SC" panose="02010600040101010101" pitchFamily="2" charset="-122"/>
              <a:ea typeface="Songti SC" panose="02010600040101010101" pitchFamily="2" charset="-122"/>
            </a:endParaRPr>
          </a:p>
          <a:p>
            <a:pPr marL="742950" lvl="1" indent="-285750">
              <a:lnSpc>
                <a:spcPct val="120000"/>
              </a:lnSpc>
              <a:buFont typeface="Arial" panose="020B0604020202020204" pitchFamily="34" charset="0"/>
              <a:buChar char="•"/>
            </a:pPr>
            <a:r>
              <a:rPr kumimoji="1" lang="zh-CN" altLang="en-US" sz="1800" b="1" dirty="0">
                <a:latin typeface="Songti SC" panose="02010600040101010101" pitchFamily="2" charset="-122"/>
                <a:ea typeface="Songti SC" panose="02010600040101010101" pitchFamily="2" charset="-122"/>
              </a:rPr>
              <a:t>部署 </a:t>
            </a:r>
            <a:r>
              <a:rPr kumimoji="1" lang="en-US" altLang="zh-CN" b="1" dirty="0">
                <a:solidFill>
                  <a:srgbClr val="FF0000"/>
                </a:solidFill>
                <a:latin typeface="Songti SC" panose="02010600040101010101" pitchFamily="2" charset="-122"/>
                <a:ea typeface="Songti SC" panose="02010600040101010101" pitchFamily="2" charset="-122"/>
              </a:rPr>
              <a:t>200</a:t>
            </a:r>
            <a:r>
              <a:rPr kumimoji="1" lang="zh-CN" altLang="en-US" sz="1800" b="1" dirty="0">
                <a:latin typeface="Songti SC" panose="02010600040101010101" pitchFamily="2" charset="-122"/>
                <a:ea typeface="Songti SC" panose="02010600040101010101" pitchFamily="2" charset="-122"/>
              </a:rPr>
              <a:t> 多次</a:t>
            </a:r>
            <a:endParaRPr kumimoji="1" lang="en-US" altLang="zh-CN" sz="1800" b="1" dirty="0">
              <a:latin typeface="Songti SC" panose="02010600040101010101" pitchFamily="2" charset="-122"/>
              <a:ea typeface="Songti SC" panose="02010600040101010101" pitchFamily="2" charset="-122"/>
            </a:endParaRPr>
          </a:p>
          <a:p>
            <a:pPr marL="742950" lvl="1" indent="-285750">
              <a:lnSpc>
                <a:spcPct val="120000"/>
              </a:lnSpc>
              <a:buFont typeface="Arial" panose="020B0604020202020204" pitchFamily="34" charset="0"/>
              <a:buChar char="•"/>
            </a:pPr>
            <a:r>
              <a:rPr kumimoji="1" lang="zh-CN" altLang="en-US" b="1" dirty="0">
                <a:latin typeface="Songti SC" panose="02010600040101010101" pitchFamily="2" charset="-122"/>
                <a:ea typeface="Songti SC" panose="02010600040101010101" pitchFamily="2" charset="-122"/>
              </a:rPr>
              <a:t>提交 </a:t>
            </a:r>
            <a:r>
              <a:rPr kumimoji="1" lang="en-US" altLang="zh-CN" b="1" dirty="0">
                <a:solidFill>
                  <a:srgbClr val="FF0000"/>
                </a:solidFill>
                <a:latin typeface="Songti SC" panose="02010600040101010101" pitchFamily="2" charset="-122"/>
                <a:ea typeface="Songti SC" panose="02010600040101010101" pitchFamily="2" charset="-122"/>
              </a:rPr>
              <a:t>598</a:t>
            </a:r>
            <a:r>
              <a:rPr kumimoji="1" lang="zh-CN" altLang="en-US" b="1" dirty="0">
                <a:latin typeface="Songti SC" panose="02010600040101010101" pitchFamily="2" charset="-122"/>
                <a:ea typeface="Songti SC" panose="02010600040101010101" pitchFamily="2" charset="-122"/>
              </a:rPr>
              <a:t> 次代码</a:t>
            </a:r>
            <a:endParaRPr kumimoji="1" lang="en-US" altLang="zh-CN" b="1" dirty="0">
              <a:latin typeface="Songti SC" panose="02010600040101010101" pitchFamily="2" charset="-122"/>
              <a:ea typeface="Songti SC" panose="0201060004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1470</Words>
  <Application>WPS 演示</Application>
  <PresentationFormat>自定义</PresentationFormat>
  <Paragraphs>273</Paragraphs>
  <Slides>11</Slides>
  <Notes>11</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11</vt:i4>
      </vt:variant>
    </vt:vector>
  </HeadingPairs>
  <TitlesOfParts>
    <vt:vector size="34" baseType="lpstr">
      <vt:lpstr>Arial</vt:lpstr>
      <vt:lpstr>宋体</vt:lpstr>
      <vt:lpstr>Wingdings</vt:lpstr>
      <vt:lpstr>FZXiaoBiaoSong-B05S</vt:lpstr>
      <vt:lpstr>苹方-简</vt:lpstr>
      <vt:lpstr>Times New Roman</vt:lpstr>
      <vt:lpstr>华文新魏</vt:lpstr>
      <vt:lpstr>FangSong</vt:lpstr>
      <vt:lpstr>Arial Unicode MS</vt:lpstr>
      <vt:lpstr>华文仿宋</vt:lpstr>
      <vt:lpstr>Songti SC</vt:lpstr>
      <vt:lpstr>方正小标宋简体</vt:lpstr>
      <vt:lpstr>思源黑体 CN</vt:lpstr>
      <vt:lpstr>Calibri</vt:lpstr>
      <vt:lpstr>Helvetica Neue</vt:lpstr>
      <vt:lpstr>宋体-简</vt:lpstr>
      <vt:lpstr>微软雅黑</vt:lpstr>
      <vt:lpstr>汉仪旗黑</vt:lpstr>
      <vt:lpstr>宋体</vt:lpstr>
      <vt:lpstr>汉仪书宋二KW</vt:lpstr>
      <vt:lpstr>方正仿宋_GBK</vt:lpstr>
      <vt:lpstr>汉仪中黑KW</vt:lpstr>
      <vt:lpstr>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1</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c:title>
  <dc:creator>张洪胤</dc:creator>
  <dc:description>1</dc:description>
  <dc:subject>1</dc:subject>
  <cp:lastModifiedBy>王者风范祎总！</cp:lastModifiedBy>
  <cp:revision>872</cp:revision>
  <dcterms:created xsi:type="dcterms:W3CDTF">2023-01-21T13:38:30Z</dcterms:created>
  <dcterms:modified xsi:type="dcterms:W3CDTF">2023-01-21T13:38:30Z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2052-5.1.1.7676</vt:lpwstr>
  </property>
  <property fmtid="{D5CDD505-2E9C-101B-9397-08002B2CF9AE}" pid="3" name="ICV">
    <vt:lpwstr>2D7C4C6767A1277ED6EACB63506FA327</vt:lpwstr>
  </property>
</Properties>
</file>